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Nunito"/>
      <p:regular r:id="rId49"/>
      <p:bold r:id="rId50"/>
      <p:italic r:id="rId51"/>
      <p:boldItalic r:id="rId52"/>
    </p:embeddedFont>
    <p:embeddedFont>
      <p:font typeface="Maven Pro"/>
      <p:regular r:id="rId53"/>
      <p:bold r:id="rId54"/>
    </p:embeddedFont>
    <p:embeddedFont>
      <p:font typeface="Spectral"/>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7F358B4-816C-4A86-AD79-45E00E60C7EA}">
  <a:tblStyle styleId="{87F358B4-816C-4A86-AD79-45E00E60C7E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avenPro-regular.fntdata"/><Relationship Id="rId52" Type="http://schemas.openxmlformats.org/officeDocument/2006/relationships/font" Target="fonts/Nunito-boldItalic.fntdata"/><Relationship Id="rId11" Type="http://schemas.openxmlformats.org/officeDocument/2006/relationships/slide" Target="slides/slide5.xml"/><Relationship Id="rId55" Type="http://schemas.openxmlformats.org/officeDocument/2006/relationships/font" Target="fonts/Spectral-regular.fntdata"/><Relationship Id="rId10" Type="http://schemas.openxmlformats.org/officeDocument/2006/relationships/slide" Target="slides/slide4.xml"/><Relationship Id="rId54" Type="http://schemas.openxmlformats.org/officeDocument/2006/relationships/font" Target="fonts/MavenPro-bold.fntdata"/><Relationship Id="rId13" Type="http://schemas.openxmlformats.org/officeDocument/2006/relationships/slide" Target="slides/slide7.xml"/><Relationship Id="rId57" Type="http://schemas.openxmlformats.org/officeDocument/2006/relationships/font" Target="fonts/Spectral-italic.fntdata"/><Relationship Id="rId12" Type="http://schemas.openxmlformats.org/officeDocument/2006/relationships/slide" Target="slides/slide6.xml"/><Relationship Id="rId56" Type="http://schemas.openxmlformats.org/officeDocument/2006/relationships/font" Target="fonts/Spectral-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Spectral-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dsabs.harvard.edu/abs/2006MNRAS.366.1151S" TargetMode="External"/><Relationship Id="rId3" Type="http://schemas.openxmlformats.org/officeDocument/2006/relationships/hyperlink" Target="http://adsabs.harvard.edu/abs/2004PASP..116..138C"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agine.gsfc.nasa.gov/resources/dict_ei.html#em_spectru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to phases photometrics/spectral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expAB ratio influences the magnitude of one galaxy in our eye. </a:t>
            </a:r>
            <a:endParaRPr/>
          </a:p>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200">
              <a:solidFill>
                <a:srgbClr val="23232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Verdana"/>
                <a:ea typeface="Verdana"/>
                <a:cs typeface="Verdana"/>
                <a:sym typeface="Verdana"/>
              </a:rPr>
              <a:t>We fit galaxies using an adaptation of the publicly available Gas AND Absorption Line Fitting (GANDALF, </a:t>
            </a:r>
            <a:r>
              <a:rPr b="1" lang="en" sz="1200">
                <a:uFill>
                  <a:noFill/>
                </a:uFill>
                <a:latin typeface="Verdana"/>
                <a:ea typeface="Verdana"/>
                <a:cs typeface="Verdana"/>
                <a:sym typeface="Verdana"/>
                <a:hlinkClick r:id="rId2"/>
              </a:rPr>
              <a:t>Sarzi et al. 2006</a:t>
            </a:r>
            <a:r>
              <a:rPr lang="en" sz="1200">
                <a:latin typeface="Verdana"/>
                <a:ea typeface="Verdana"/>
                <a:cs typeface="Verdana"/>
                <a:sym typeface="Verdana"/>
              </a:rPr>
              <a:t>) and penalised PiXel Fitting (pPXF, </a:t>
            </a:r>
            <a:r>
              <a:rPr b="1" lang="en" sz="1200">
                <a:uFill>
                  <a:noFill/>
                </a:uFill>
                <a:latin typeface="Verdana"/>
                <a:ea typeface="Verdana"/>
                <a:cs typeface="Verdana"/>
                <a:sym typeface="Verdana"/>
                <a:hlinkClick r:id="rId3"/>
              </a:rPr>
              <a:t>Cappellari &amp; Emsellem 2004</a:t>
            </a:r>
            <a:r>
              <a:rPr lang="en" sz="1200">
                <a:latin typeface="Verdana"/>
                <a:ea typeface="Verdana"/>
                <a:cs typeface="Verdana"/>
                <a:sym typeface="Verdana"/>
              </a:rPr>
              <a:t>).</a:t>
            </a:r>
            <a:endParaRPr sz="1200">
              <a:latin typeface="Verdana"/>
              <a:ea typeface="Verdana"/>
              <a:cs typeface="Verdana"/>
              <a:sym typeface="Verdana"/>
            </a:endParaRPr>
          </a:p>
          <a:p>
            <a:pPr indent="0" lvl="0" marL="0">
              <a:spcBef>
                <a:spcPts val="0"/>
              </a:spcBef>
              <a:spcAft>
                <a:spcPts val="0"/>
              </a:spcAft>
              <a:buNone/>
            </a:pPr>
            <a:r>
              <a:t/>
            </a:r>
            <a:endParaRPr sz="1200">
              <a:latin typeface="Verdana"/>
              <a:ea typeface="Verdana"/>
              <a:cs typeface="Verdana"/>
              <a:sym typeface="Verdana"/>
            </a:endParaRPr>
          </a:p>
          <a:p>
            <a:pPr indent="0" lvl="0" marL="0">
              <a:spcBef>
                <a:spcPts val="0"/>
              </a:spcBef>
              <a:spcAft>
                <a:spcPts val="0"/>
              </a:spcAft>
              <a:buNone/>
            </a:pPr>
            <a:r>
              <a:rPr lang="en" sz="1200">
                <a:latin typeface="Verdana"/>
                <a:ea typeface="Verdana"/>
                <a:cs typeface="Verdana"/>
                <a:sym typeface="Verdana"/>
              </a:rPr>
              <a:t>shifted.</a:t>
            </a:r>
            <a:endParaRPr sz="1200">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Redshift patterns</a:t>
            </a:r>
            <a:endParaRPr/>
          </a:p>
          <a:p>
            <a:pPr indent="0" lvl="0" marL="0">
              <a:spcBef>
                <a:spcPts val="0"/>
              </a:spcBef>
              <a:spcAft>
                <a:spcPts val="0"/>
              </a:spcAft>
              <a:buNone/>
            </a:pPr>
            <a:r>
              <a:t/>
            </a:r>
            <a:endParaRPr/>
          </a:p>
          <a:p>
            <a:pPr indent="0" lvl="0" marL="0">
              <a:spcBef>
                <a:spcPts val="0"/>
              </a:spcBef>
              <a:spcAft>
                <a:spcPts val="0"/>
              </a:spcAft>
              <a:buNone/>
            </a:pPr>
            <a:r>
              <a:rPr lang="en"/>
              <a:t>K-correction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Connection to the previous work - no morphological type, which we do not have access 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comparing galaxies in each group, not face on with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300">
              <a:solidFill>
                <a:schemeClr val="dk2"/>
              </a:solidFill>
              <a:latin typeface="Maven Pro"/>
              <a:ea typeface="Maven Pro"/>
              <a:cs typeface="Maven Pro"/>
              <a:sym typeface="Maven Pr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300">
                <a:solidFill>
                  <a:schemeClr val="dk2"/>
                </a:solidFill>
                <a:latin typeface="Maven Pro"/>
                <a:ea typeface="Maven Pro"/>
                <a:cs typeface="Maven Pro"/>
                <a:sym typeface="Maven Pro"/>
              </a:rPr>
              <a:t>Magnitude/ high correlation: After the transformation- cModel_variation </a:t>
            </a:r>
            <a:endParaRPr b="1" sz="1300">
              <a:solidFill>
                <a:schemeClr val="dk2"/>
              </a:solidFill>
              <a:latin typeface="Maven Pro"/>
              <a:ea typeface="Maven Pro"/>
              <a:cs typeface="Maven Pro"/>
              <a:sym typeface="Maven Pro"/>
            </a:endParaRPr>
          </a:p>
          <a:p>
            <a:pPr indent="0" lvl="0" marL="0" rtl="0">
              <a:spcBef>
                <a:spcPts val="0"/>
              </a:spcBef>
              <a:spcAft>
                <a:spcPts val="0"/>
              </a:spcAft>
              <a:buNone/>
            </a:pPr>
            <a:r>
              <a:t/>
            </a:r>
            <a:endParaRPr b="1" sz="1300">
              <a:solidFill>
                <a:schemeClr val="dk2"/>
              </a:solidFill>
              <a:latin typeface="Maven Pro"/>
              <a:ea typeface="Maven Pro"/>
              <a:cs typeface="Maven Pro"/>
              <a:sym typeface="Maven Pro"/>
            </a:endParaRPr>
          </a:p>
          <a:p>
            <a:pPr indent="0" lvl="0" marL="0" rtl="0">
              <a:spcBef>
                <a:spcPts val="0"/>
              </a:spcBef>
              <a:spcAft>
                <a:spcPts val="0"/>
              </a:spcAft>
              <a:buNone/>
            </a:pPr>
            <a:r>
              <a:rPr b="1" lang="en" sz="1300">
                <a:solidFill>
                  <a:schemeClr val="dk2"/>
                </a:solidFill>
                <a:latin typeface="Maven Pro"/>
                <a:ea typeface="Maven Pro"/>
                <a:cs typeface="Maven Pro"/>
                <a:sym typeface="Maven Pro"/>
              </a:rPr>
              <a:t> take ratio/ still high correlation/ PCA 2 components.</a:t>
            </a:r>
            <a:endParaRPr b="1" sz="1300">
              <a:solidFill>
                <a:schemeClr val="dk2"/>
              </a:solidFill>
              <a:latin typeface="Maven Pro"/>
              <a:ea typeface="Maven Pro"/>
              <a:cs typeface="Maven Pro"/>
              <a:sym typeface="Maven Pr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b="1" sz="1400">
              <a:latin typeface="Nunito"/>
              <a:ea typeface="Nunito"/>
              <a:cs typeface="Nunito"/>
              <a:sym typeface="Nunito"/>
            </a:endParaRPr>
          </a:p>
          <a:p>
            <a:pPr indent="1028700" lvl="0" marL="0" rtl="0">
              <a:lnSpc>
                <a:spcPct val="115000"/>
              </a:lnSpc>
              <a:spcBef>
                <a:spcPts val="0"/>
              </a:spcBef>
              <a:spcAft>
                <a:spcPts val="0"/>
              </a:spcAft>
              <a:buNone/>
            </a:pPr>
            <a:r>
              <a:t/>
            </a:r>
            <a:endParaRPr b="1" sz="1400">
              <a:latin typeface="Nunito"/>
              <a:ea typeface="Nunito"/>
              <a:cs typeface="Nunito"/>
              <a:sym typeface="Nunito"/>
            </a:endParaRPr>
          </a:p>
          <a:p>
            <a:pPr indent="0" lvl="0" marL="0" rtl="0">
              <a:spcBef>
                <a:spcPts val="0"/>
              </a:spcBef>
              <a:spcAft>
                <a:spcPts val="0"/>
              </a:spcAft>
              <a:buNone/>
            </a:pPr>
            <a:r>
              <a:t/>
            </a:r>
            <a:endParaRPr sz="1000">
              <a:latin typeface="Nunito"/>
              <a:ea typeface="Nunito"/>
              <a:cs typeface="Nunito"/>
              <a:sym typeface="Nunito"/>
            </a:endParaRPr>
          </a:p>
          <a:p>
            <a:pPr indent="0" lvl="0" marL="0" rtl="0">
              <a:spcBef>
                <a:spcPts val="0"/>
              </a:spcBef>
              <a:spcAft>
                <a:spcPts val="0"/>
              </a:spcAft>
              <a:buNone/>
            </a:pPr>
            <a:r>
              <a:t/>
            </a:r>
            <a:endParaRPr sz="1800">
              <a:latin typeface="Nunito"/>
              <a:ea typeface="Nunito"/>
              <a:cs typeface="Nunito"/>
              <a:sym typeface="Nunito"/>
            </a:endParaRPr>
          </a:p>
          <a:p>
            <a:pPr indent="0" lvl="0" marL="0" rtl="0">
              <a:spcBef>
                <a:spcPts val="0"/>
              </a:spcBef>
              <a:spcAft>
                <a:spcPts val="0"/>
              </a:spcAft>
              <a:buNone/>
            </a:pPr>
            <a:r>
              <a:t/>
            </a:r>
            <a:endParaRPr sz="1800">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have groups of galaxies that are similar in all of the features we have so far but we want to make sure that those whose emission line exceed the ranges of the detection patterns, we exlude them.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have groups of galaxies that are similar in all of the features we have so far but we want to make sure that those whose emission line exceed the ranges of the detection patterns, we exlude them.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Morphological type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Perhaps the emission lines are more important that u,g,r,iz ratios. We could rearrange these steps.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Color indicates the temperature of the surface of the star. The hotter the star, the more blue it is. The cooler the star, the more red it 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highlight>
                  <a:srgbClr val="FFFFFF"/>
                </a:highlight>
              </a:rPr>
              <a:t>Light from any part of the </a:t>
            </a:r>
            <a:r>
              <a:rPr lang="en" u="sng">
                <a:solidFill>
                  <a:srgbClr val="1C6EB7"/>
                </a:solidFill>
                <a:highlight>
                  <a:srgbClr val="E3EFFA"/>
                </a:highlight>
                <a:hlinkClick r:id="rId2"/>
              </a:rPr>
              <a:t>electromagnetic spectrum</a:t>
            </a:r>
            <a:r>
              <a:rPr lang="en">
                <a:highlight>
                  <a:srgbClr val="FFFFFF"/>
                </a:highlight>
              </a:rPr>
              <a:t> can be shifted up or down in frequency depending upon your relative motion to the emitting source</a:t>
            </a:r>
            <a:endParaRPr>
              <a:highlight>
                <a:srgbClr val="FFFFFF"/>
              </a:highlight>
            </a:endParaRPr>
          </a:p>
          <a:p>
            <a:pPr indent="0" lvl="0" marL="0">
              <a:spcBef>
                <a:spcPts val="0"/>
              </a:spcBef>
              <a:spcAft>
                <a:spcPts val="0"/>
              </a:spcAft>
              <a:buNone/>
            </a:pPr>
            <a:r>
              <a:rPr lang="en">
                <a:highlight>
                  <a:srgbClr val="FFFFFF"/>
                </a:highlight>
              </a:rPr>
              <a:t>Redshift happens when light or other elocramagnetic radiation from an object is increased in wavelength or shifted to the red end of the spectrum. </a:t>
            </a:r>
            <a:r>
              <a:rPr lang="en" sz="1800">
                <a:solidFill>
                  <a:schemeClr val="dk2"/>
                </a:solidFill>
                <a:latin typeface="Maven Pro"/>
                <a:ea typeface="Maven Pro"/>
                <a:cs typeface="Maven Pro"/>
                <a:sym typeface="Maven Pro"/>
              </a:rPr>
              <a:t>It is the expansion which causes a galaxy’s spectrum to be redshifted.</a:t>
            </a:r>
            <a:endParaRPr>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Shape 269"/>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17.pn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5.jp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85C6"/>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000"/>
              <a:t>Galaxy Look-Alikes and the Expanding Universe</a:t>
            </a:r>
            <a:endParaRPr sz="4000"/>
          </a:p>
          <a:p>
            <a:pPr indent="0" lvl="0" marL="0">
              <a:spcBef>
                <a:spcPts val="0"/>
              </a:spcBef>
              <a:spcAft>
                <a:spcPts val="0"/>
              </a:spcAft>
              <a:buNone/>
            </a:pPr>
            <a:r>
              <a:rPr lang="en" sz="4000"/>
              <a:t>			</a:t>
            </a:r>
            <a:endParaRPr sz="4000"/>
          </a:p>
        </p:txBody>
      </p:sp>
      <p:sp>
        <p:nvSpPr>
          <p:cNvPr id="278" name="Shape 278"/>
          <p:cNvSpPr txBox="1"/>
          <p:nvPr/>
        </p:nvSpPr>
        <p:spPr>
          <a:xfrm>
            <a:off x="4078375" y="3871950"/>
            <a:ext cx="3992100" cy="50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By: </a:t>
            </a:r>
            <a:r>
              <a:rPr lang="en">
                <a:solidFill>
                  <a:schemeClr val="lt1"/>
                </a:solidFill>
              </a:rPr>
              <a:t>Han Bao, Eva Gjekmarkaj, Yining Han</a:t>
            </a:r>
            <a:endParaRPr>
              <a:solidFill>
                <a:schemeClr val="lt1"/>
              </a:solidFill>
            </a:endParaRPr>
          </a:p>
          <a:p>
            <a:pPr indent="0" lvl="0" marL="0">
              <a:spcBef>
                <a:spcPts val="0"/>
              </a:spcBef>
              <a:spcAft>
                <a:spcPts val="0"/>
              </a:spcAft>
              <a:buNone/>
            </a:pPr>
            <a:r>
              <a:rPr lang="en">
                <a:solidFill>
                  <a:schemeClr val="lt1"/>
                </a:solidFill>
              </a:rPr>
              <a:t>With: Rupert Croft</a:t>
            </a:r>
            <a:endParaRPr>
              <a:solidFill>
                <a:schemeClr val="lt1"/>
              </a:solidFill>
            </a:endParaRPr>
          </a:p>
        </p:txBody>
      </p:sp>
      <p:sp>
        <p:nvSpPr>
          <p:cNvPr id="279" name="Shape 27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SDSS Photometric Data</a:t>
            </a:r>
            <a:endParaRPr/>
          </a:p>
        </p:txBody>
      </p:sp>
      <p:sp>
        <p:nvSpPr>
          <p:cNvPr id="348" name="Shape 348"/>
          <p:cNvSpPr txBox="1"/>
          <p:nvPr>
            <p:ph idx="1" type="body"/>
          </p:nvPr>
        </p:nvSpPr>
        <p:spPr>
          <a:xfrm>
            <a:off x="321125" y="1597875"/>
            <a:ext cx="7536000" cy="25416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434343"/>
              </a:buClr>
              <a:buSzPts val="1600"/>
              <a:buFont typeface="Maven Pro"/>
              <a:buChar char="-"/>
            </a:pPr>
            <a:r>
              <a:rPr lang="en" sz="1600">
                <a:solidFill>
                  <a:srgbClr val="434343"/>
                </a:solidFill>
                <a:latin typeface="Maven Pro"/>
                <a:ea typeface="Maven Pro"/>
                <a:cs typeface="Maven Pro"/>
                <a:sym typeface="Maven Pro"/>
              </a:rPr>
              <a:t>Looking at the galaxies through a telescope</a:t>
            </a:r>
            <a:endParaRPr sz="1600">
              <a:solidFill>
                <a:srgbClr val="434343"/>
              </a:solidFill>
              <a:latin typeface="Maven Pro"/>
              <a:ea typeface="Maven Pro"/>
              <a:cs typeface="Maven Pro"/>
              <a:sym typeface="Maven Pro"/>
            </a:endParaRPr>
          </a:p>
          <a:p>
            <a:pPr indent="-330200" lvl="0" marL="457200" rtl="0">
              <a:spcBef>
                <a:spcPts val="0"/>
              </a:spcBef>
              <a:spcAft>
                <a:spcPts val="0"/>
              </a:spcAft>
              <a:buClr>
                <a:srgbClr val="434343"/>
              </a:buClr>
              <a:buSzPts val="1600"/>
              <a:buFont typeface="Maven Pro"/>
              <a:buChar char="-"/>
            </a:pPr>
            <a:r>
              <a:rPr lang="en" sz="1600">
                <a:solidFill>
                  <a:srgbClr val="434343"/>
                </a:solidFill>
                <a:latin typeface="Maven Pro"/>
                <a:ea typeface="Maven Pro"/>
                <a:cs typeface="Maven Pro"/>
                <a:sym typeface="Maven Pro"/>
              </a:rPr>
              <a:t>Record the light at 5 different filters that correspond to 5 different color bands (u,g,r,i,z)</a:t>
            </a:r>
            <a:endParaRPr sz="1600">
              <a:solidFill>
                <a:srgbClr val="434343"/>
              </a:solidFill>
              <a:latin typeface="Maven Pro"/>
              <a:ea typeface="Maven Pro"/>
              <a:cs typeface="Maven Pro"/>
              <a:sym typeface="Maven Pro"/>
            </a:endParaRPr>
          </a:p>
          <a:p>
            <a:pPr indent="0" lvl="0" marL="0" rtl="0">
              <a:spcBef>
                <a:spcPts val="1600"/>
              </a:spcBef>
              <a:spcAft>
                <a:spcPts val="1600"/>
              </a:spcAft>
              <a:buNone/>
            </a:pPr>
            <a:r>
              <a:t/>
            </a:r>
            <a:endParaRPr/>
          </a:p>
        </p:txBody>
      </p:sp>
      <p:sp>
        <p:nvSpPr>
          <p:cNvPr id="349" name="Shape 3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SDSS Spectra Data </a:t>
            </a:r>
            <a:endParaRPr/>
          </a:p>
          <a:p>
            <a:pPr indent="0" lvl="0" marL="0">
              <a:spcBef>
                <a:spcPts val="0"/>
              </a:spcBef>
              <a:spcAft>
                <a:spcPts val="0"/>
              </a:spcAft>
              <a:buNone/>
            </a:pPr>
            <a:r>
              <a:t/>
            </a:r>
            <a:endParaRPr/>
          </a:p>
        </p:txBody>
      </p:sp>
      <p:sp>
        <p:nvSpPr>
          <p:cNvPr id="355" name="Shape 355"/>
          <p:cNvSpPr txBox="1"/>
          <p:nvPr>
            <p:ph idx="1" type="body"/>
          </p:nvPr>
        </p:nvSpPr>
        <p:spPr>
          <a:xfrm>
            <a:off x="181675" y="1303200"/>
            <a:ext cx="5061000" cy="309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600">
              <a:latin typeface="Maven Pro"/>
              <a:ea typeface="Maven Pro"/>
              <a:cs typeface="Maven Pro"/>
              <a:sym typeface="Maven Pro"/>
            </a:endParaRPr>
          </a:p>
          <a:p>
            <a:pPr indent="-330200" lvl="0" marL="457200" rtl="0">
              <a:spcBef>
                <a:spcPts val="1600"/>
              </a:spcBef>
              <a:spcAft>
                <a:spcPts val="0"/>
              </a:spcAft>
              <a:buSzPts val="1600"/>
              <a:buFont typeface="Maven Pro"/>
              <a:buChar char="-"/>
            </a:pPr>
            <a:r>
              <a:rPr lang="en" sz="1600">
                <a:latin typeface="Maven Pro"/>
                <a:ea typeface="Maven Pro"/>
                <a:cs typeface="Maven Pro"/>
                <a:sym typeface="Maven Pro"/>
              </a:rPr>
              <a:t>Galaxy spectrum is a combination of millions of stars in the galaxy. </a:t>
            </a:r>
            <a:endParaRPr sz="1600">
              <a:latin typeface="Maven Pro"/>
              <a:ea typeface="Maven Pro"/>
              <a:cs typeface="Maven Pro"/>
              <a:sym typeface="Maven Pro"/>
            </a:endParaRPr>
          </a:p>
          <a:p>
            <a:pPr indent="-330200" lvl="0" marL="457200" rtl="0">
              <a:spcBef>
                <a:spcPts val="0"/>
              </a:spcBef>
              <a:spcAft>
                <a:spcPts val="0"/>
              </a:spcAft>
              <a:buSzPts val="1600"/>
              <a:buFont typeface="Maven Pro"/>
              <a:buChar char="-"/>
            </a:pPr>
            <a:r>
              <a:rPr lang="en" sz="1600">
                <a:latin typeface="Maven Pro"/>
                <a:ea typeface="Maven Pro"/>
                <a:cs typeface="Maven Pro"/>
                <a:sym typeface="Maven Pro"/>
              </a:rPr>
              <a:t>Each star has a unique pattern of peaks and valleys and these patterns can be grouped into “spectral type” of stars. </a:t>
            </a:r>
            <a:endParaRPr sz="1600">
              <a:latin typeface="Maven Pro"/>
              <a:ea typeface="Maven Pro"/>
              <a:cs typeface="Maven Pro"/>
              <a:sym typeface="Maven Pro"/>
            </a:endParaRPr>
          </a:p>
          <a:p>
            <a:pPr indent="-330200" lvl="0" marL="457200" rtl="0">
              <a:spcBef>
                <a:spcPts val="0"/>
              </a:spcBef>
              <a:spcAft>
                <a:spcPts val="0"/>
              </a:spcAft>
              <a:buSzPts val="1600"/>
              <a:buFont typeface="Maven Pro"/>
              <a:buChar char="-"/>
            </a:pPr>
            <a:r>
              <a:rPr lang="en" sz="1600">
                <a:latin typeface="Maven Pro"/>
                <a:ea typeface="Maven Pro"/>
                <a:cs typeface="Maven Pro"/>
                <a:sym typeface="Maven Pro"/>
              </a:rPr>
              <a:t>Tells us how much light is being emitted or absorbed at each wavelength.</a:t>
            </a:r>
            <a:endParaRPr sz="1600">
              <a:latin typeface="Maven Pro"/>
              <a:ea typeface="Maven Pro"/>
              <a:cs typeface="Maven Pro"/>
              <a:sym typeface="Maven Pro"/>
            </a:endParaRPr>
          </a:p>
          <a:p>
            <a:pPr indent="0" lvl="0" marL="0" rtl="0">
              <a:spcBef>
                <a:spcPts val="1600"/>
              </a:spcBef>
              <a:spcAft>
                <a:spcPts val="1600"/>
              </a:spcAft>
              <a:buNone/>
            </a:pPr>
            <a:r>
              <a:t/>
            </a:r>
            <a:endParaRPr sz="1600"/>
          </a:p>
        </p:txBody>
      </p:sp>
      <p:pic>
        <p:nvPicPr>
          <p:cNvPr id="356" name="Shape 356"/>
          <p:cNvPicPr preferRelativeResize="0"/>
          <p:nvPr/>
        </p:nvPicPr>
        <p:blipFill>
          <a:blip r:embed="rId3">
            <a:alphaModFix/>
          </a:blip>
          <a:stretch>
            <a:fillRect/>
          </a:stretch>
        </p:blipFill>
        <p:spPr>
          <a:xfrm>
            <a:off x="5152950" y="1531800"/>
            <a:ext cx="3924625" cy="2768400"/>
          </a:xfrm>
          <a:prstGeom prst="rect">
            <a:avLst/>
          </a:prstGeom>
          <a:noFill/>
          <a:ln>
            <a:noFill/>
          </a:ln>
        </p:spPr>
      </p:pic>
      <p:sp>
        <p:nvSpPr>
          <p:cNvPr id="357" name="Shape 35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85C6"/>
        </a:solidFill>
      </p:bgPr>
    </p:bg>
    <p:spTree>
      <p:nvGrpSpPr>
        <p:cNvPr id="361" name="Shape 361"/>
        <p:cNvGrpSpPr/>
        <p:nvPr/>
      </p:nvGrpSpPr>
      <p:grpSpPr>
        <a:xfrm>
          <a:off x="0" y="0"/>
          <a:ext cx="0" cy="0"/>
          <a:chOff x="0" y="0"/>
          <a:chExt cx="0" cy="0"/>
        </a:xfrm>
      </p:grpSpPr>
      <p:sp>
        <p:nvSpPr>
          <p:cNvPr id="362" name="Shape 362"/>
          <p:cNvSpPr txBox="1"/>
          <p:nvPr>
            <p:ph type="title"/>
          </p:nvPr>
        </p:nvSpPr>
        <p:spPr>
          <a:xfrm>
            <a:off x="824000" y="1613825"/>
            <a:ext cx="6881700" cy="187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Data Overview</a:t>
            </a:r>
            <a:endParaRPr/>
          </a:p>
        </p:txBody>
      </p:sp>
      <p:sp>
        <p:nvSpPr>
          <p:cNvPr id="363" name="Shape 36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1303800" y="598575"/>
            <a:ext cx="2577600" cy="79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t>
            </a:r>
            <a:r>
              <a:rPr lang="en"/>
              <a:t>eatures</a:t>
            </a:r>
            <a:endParaRPr/>
          </a:p>
        </p:txBody>
      </p:sp>
      <p:sp>
        <p:nvSpPr>
          <p:cNvPr id="369" name="Shape 369"/>
          <p:cNvSpPr txBox="1"/>
          <p:nvPr>
            <p:ph idx="1" type="body"/>
          </p:nvPr>
        </p:nvSpPr>
        <p:spPr>
          <a:xfrm>
            <a:off x="1303800" y="1456650"/>
            <a:ext cx="5097300" cy="295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Maven Pro"/>
                <a:ea typeface="Maven Pro"/>
                <a:cs typeface="Maven Pro"/>
                <a:sym typeface="Maven Pro"/>
              </a:rPr>
              <a:t>Features used in this project are:</a:t>
            </a:r>
            <a:endParaRPr sz="1800">
              <a:latin typeface="Maven Pro"/>
              <a:ea typeface="Maven Pro"/>
              <a:cs typeface="Maven Pro"/>
              <a:sym typeface="Maven Pro"/>
            </a:endParaRPr>
          </a:p>
          <a:p>
            <a:pPr indent="0" lvl="0" marL="0" rtl="0">
              <a:spcBef>
                <a:spcPts val="1600"/>
              </a:spcBef>
              <a:spcAft>
                <a:spcPts val="0"/>
              </a:spcAft>
              <a:buNone/>
            </a:pPr>
            <a:r>
              <a:rPr b="1" i="1" lang="en" sz="1800" u="sng">
                <a:solidFill>
                  <a:srgbClr val="000000"/>
                </a:solidFill>
                <a:latin typeface="Maven Pro"/>
                <a:ea typeface="Maven Pro"/>
                <a:cs typeface="Maven Pro"/>
                <a:sym typeface="Maven Pro"/>
              </a:rPr>
              <a:t>Photometrics</a:t>
            </a:r>
            <a:endParaRPr b="1" i="1" sz="1800" u="sng">
              <a:solidFill>
                <a:srgbClr val="000000"/>
              </a:solidFill>
              <a:latin typeface="Maven Pro"/>
              <a:ea typeface="Maven Pro"/>
              <a:cs typeface="Maven Pro"/>
              <a:sym typeface="Maven Pro"/>
            </a:endParaRPr>
          </a:p>
          <a:p>
            <a:pPr indent="-342900" lvl="0" marL="457200" rtl="0">
              <a:spcBef>
                <a:spcPts val="1600"/>
              </a:spcBef>
              <a:spcAft>
                <a:spcPts val="0"/>
              </a:spcAft>
              <a:buSzPts val="1800"/>
              <a:buFont typeface="Maven Pro"/>
              <a:buChar char="-"/>
            </a:pPr>
            <a:r>
              <a:rPr lang="en" sz="1800">
                <a:latin typeface="Maven Pro"/>
                <a:ea typeface="Maven Pro"/>
                <a:cs typeface="Maven Pro"/>
                <a:sym typeface="Maven Pro"/>
              </a:rPr>
              <a:t>Ratio between</a:t>
            </a:r>
            <a:r>
              <a:rPr lang="en" sz="1800">
                <a:latin typeface="Maven Pro"/>
                <a:ea typeface="Maven Pro"/>
                <a:cs typeface="Maven Pro"/>
                <a:sym typeface="Maven Pro"/>
              </a:rPr>
              <a:t> shorter </a:t>
            </a:r>
            <a:r>
              <a:rPr lang="en" sz="1800">
                <a:latin typeface="Maven Pro"/>
                <a:ea typeface="Maven Pro"/>
                <a:cs typeface="Maven Pro"/>
                <a:sym typeface="Maven Pro"/>
              </a:rPr>
              <a:t>and </a:t>
            </a:r>
            <a:r>
              <a:rPr lang="en" sz="1800">
                <a:latin typeface="Maven Pro"/>
                <a:ea typeface="Maven Pro"/>
                <a:cs typeface="Maven Pro"/>
                <a:sym typeface="Maven Pro"/>
              </a:rPr>
              <a:t>longer</a:t>
            </a:r>
            <a:r>
              <a:rPr lang="en" sz="1800">
                <a:latin typeface="Maven Pro"/>
                <a:ea typeface="Maven Pro"/>
                <a:cs typeface="Maven Pro"/>
                <a:sym typeface="Maven Pro"/>
              </a:rPr>
              <a:t> a</a:t>
            </a:r>
            <a:r>
              <a:rPr lang="en" sz="1800">
                <a:solidFill>
                  <a:srgbClr val="434343"/>
                </a:solidFill>
                <a:latin typeface="Maven Pro"/>
                <a:ea typeface="Maven Pro"/>
                <a:cs typeface="Maven Pro"/>
                <a:sym typeface="Maven Pro"/>
              </a:rPr>
              <a:t>xis.</a:t>
            </a:r>
            <a:endParaRPr sz="1800">
              <a:solidFill>
                <a:srgbClr val="434343"/>
              </a:solidFill>
              <a:latin typeface="Maven Pro"/>
              <a:ea typeface="Maven Pro"/>
              <a:cs typeface="Maven Pro"/>
              <a:sym typeface="Maven Pro"/>
            </a:endParaRPr>
          </a:p>
          <a:p>
            <a:pPr indent="-342900" lvl="0" marL="457200" rtl="0">
              <a:spcBef>
                <a:spcPts val="0"/>
              </a:spcBef>
              <a:spcAft>
                <a:spcPts val="0"/>
              </a:spcAft>
              <a:buClr>
                <a:srgbClr val="434343"/>
              </a:buClr>
              <a:buSzPts val="1800"/>
              <a:buChar char="-"/>
            </a:pPr>
            <a:r>
              <a:rPr lang="en" sz="1800">
                <a:latin typeface="Maven Pro"/>
                <a:ea typeface="Maven Pro"/>
                <a:cs typeface="Maven Pro"/>
                <a:sym typeface="Maven Pro"/>
              </a:rPr>
              <a:t>Magnitude on five bands </a:t>
            </a:r>
            <a:r>
              <a:rPr b="1" i="1" lang="en" sz="1400">
                <a:latin typeface="Maven Pro"/>
                <a:ea typeface="Maven Pro"/>
                <a:cs typeface="Maven Pro"/>
                <a:sym typeface="Maven Pro"/>
              </a:rPr>
              <a:t>(ugriz)</a:t>
            </a:r>
            <a:r>
              <a:rPr i="1" lang="en" sz="1800">
                <a:latin typeface="Maven Pro"/>
                <a:ea typeface="Maven Pro"/>
                <a:cs typeface="Maven Pro"/>
                <a:sym typeface="Maven Pro"/>
              </a:rPr>
              <a:t>.</a:t>
            </a:r>
            <a:endParaRPr i="1" sz="1800">
              <a:latin typeface="Maven Pro"/>
              <a:ea typeface="Maven Pro"/>
              <a:cs typeface="Maven Pro"/>
              <a:sym typeface="Maven Pro"/>
            </a:endParaRPr>
          </a:p>
          <a:p>
            <a:pPr indent="0" lvl="0" marL="0" rtl="0">
              <a:spcBef>
                <a:spcPts val="1600"/>
              </a:spcBef>
              <a:spcAft>
                <a:spcPts val="0"/>
              </a:spcAft>
              <a:buNone/>
            </a:pPr>
            <a:r>
              <a:rPr b="1" i="1" lang="en" sz="1800" u="sng">
                <a:solidFill>
                  <a:srgbClr val="000000"/>
                </a:solidFill>
                <a:latin typeface="Maven Pro"/>
                <a:ea typeface="Maven Pro"/>
                <a:cs typeface="Maven Pro"/>
                <a:sym typeface="Maven Pro"/>
              </a:rPr>
              <a:t>Spectrum</a:t>
            </a:r>
            <a:endParaRPr b="1" i="1" sz="1800" u="sng">
              <a:solidFill>
                <a:srgbClr val="000000"/>
              </a:solidFill>
              <a:latin typeface="Maven Pro"/>
              <a:ea typeface="Maven Pro"/>
              <a:cs typeface="Maven Pro"/>
              <a:sym typeface="Maven Pro"/>
            </a:endParaRPr>
          </a:p>
          <a:p>
            <a:pPr indent="-342900" lvl="0" marL="457200" rtl="0">
              <a:spcBef>
                <a:spcPts val="1600"/>
              </a:spcBef>
              <a:spcAft>
                <a:spcPts val="0"/>
              </a:spcAft>
              <a:buSzPts val="1800"/>
              <a:buFont typeface="Maven Pro"/>
              <a:buChar char="-"/>
            </a:pPr>
            <a:r>
              <a:rPr lang="en" sz="1800">
                <a:latin typeface="Maven Pro"/>
                <a:ea typeface="Maven Pro"/>
                <a:cs typeface="Maven Pro"/>
                <a:sym typeface="Maven Pro"/>
              </a:rPr>
              <a:t>S</a:t>
            </a:r>
            <a:r>
              <a:rPr lang="en" sz="1800">
                <a:latin typeface="Maven Pro"/>
                <a:ea typeface="Maven Pro"/>
                <a:cs typeface="Maven Pro"/>
                <a:sym typeface="Maven Pro"/>
              </a:rPr>
              <a:t>pectrum Emission Line </a:t>
            </a:r>
            <a:r>
              <a:rPr lang="en" sz="1800">
                <a:solidFill>
                  <a:srgbClr val="434343"/>
                </a:solidFill>
                <a:latin typeface="Maven Pro"/>
                <a:ea typeface="Maven Pro"/>
                <a:cs typeface="Maven Pro"/>
                <a:sym typeface="Maven Pro"/>
              </a:rPr>
              <a:t>flux.</a:t>
            </a:r>
            <a:endParaRPr i="1" sz="1800">
              <a:solidFill>
                <a:srgbClr val="434343"/>
              </a:solidFill>
              <a:latin typeface="Maven Pro"/>
              <a:ea typeface="Maven Pro"/>
              <a:cs typeface="Maven Pro"/>
              <a:sym typeface="Maven Pro"/>
            </a:endParaRPr>
          </a:p>
          <a:p>
            <a:pPr indent="0" lvl="0" marL="0">
              <a:spcBef>
                <a:spcPts val="1600"/>
              </a:spcBef>
              <a:spcAft>
                <a:spcPts val="0"/>
              </a:spcAft>
              <a:buNone/>
            </a:pPr>
            <a:r>
              <a:t/>
            </a:r>
            <a:endParaRPr sz="1800">
              <a:solidFill>
                <a:srgbClr val="434343"/>
              </a:solidFill>
            </a:endParaRPr>
          </a:p>
          <a:p>
            <a:pPr indent="0" lvl="0" marL="0">
              <a:spcBef>
                <a:spcPts val="1600"/>
              </a:spcBef>
              <a:spcAft>
                <a:spcPts val="0"/>
              </a:spcAft>
              <a:buNone/>
            </a:pPr>
            <a:r>
              <a:t/>
            </a:r>
            <a:endParaRPr sz="1800">
              <a:solidFill>
                <a:srgbClr val="434343"/>
              </a:solidFill>
            </a:endParaRPr>
          </a:p>
          <a:p>
            <a:pPr indent="0" lvl="0" marL="0">
              <a:spcBef>
                <a:spcPts val="1600"/>
              </a:spcBef>
              <a:spcAft>
                <a:spcPts val="0"/>
              </a:spcAft>
              <a:buNone/>
            </a:pPr>
            <a:r>
              <a:t/>
            </a:r>
            <a:endParaRPr sz="1800">
              <a:solidFill>
                <a:srgbClr val="434343"/>
              </a:solidFill>
            </a:endParaRPr>
          </a:p>
          <a:p>
            <a:pPr indent="0" lvl="0" marL="0" rtl="0" algn="r">
              <a:spcBef>
                <a:spcPts val="1600"/>
              </a:spcBef>
              <a:spcAft>
                <a:spcPts val="1600"/>
              </a:spcAft>
              <a:buNone/>
            </a:pPr>
            <a:r>
              <a:rPr lang="en" sz="800">
                <a:solidFill>
                  <a:srgbClr val="434343"/>
                </a:solidFill>
              </a:rPr>
              <a:t>Axis: arcsec. Magnitude: </a:t>
            </a:r>
            <a:r>
              <a:rPr i="1" lang="en" sz="800"/>
              <a:t>nanomag/arcsec^2. Flux: </a:t>
            </a:r>
            <a:r>
              <a:rPr i="1" lang="en" sz="800">
                <a:solidFill>
                  <a:srgbClr val="434343"/>
                </a:solidFill>
              </a:rPr>
              <a:t>10</a:t>
            </a:r>
            <a:r>
              <a:rPr baseline="30000" i="1" lang="en" sz="800">
                <a:solidFill>
                  <a:srgbClr val="434343"/>
                </a:solidFill>
              </a:rPr>
              <a:t>-17</a:t>
            </a:r>
            <a:r>
              <a:rPr i="1" lang="en" sz="800">
                <a:solidFill>
                  <a:srgbClr val="434343"/>
                </a:solidFill>
              </a:rPr>
              <a:t>ergs/cm</a:t>
            </a:r>
            <a:r>
              <a:rPr baseline="30000" i="1" lang="en" sz="800">
                <a:solidFill>
                  <a:srgbClr val="434343"/>
                </a:solidFill>
              </a:rPr>
              <a:t>2</a:t>
            </a:r>
            <a:r>
              <a:rPr i="1" lang="en" sz="800">
                <a:solidFill>
                  <a:srgbClr val="434343"/>
                </a:solidFill>
              </a:rPr>
              <a:t>/s/A.</a:t>
            </a:r>
            <a:endParaRPr sz="800">
              <a:solidFill>
                <a:srgbClr val="434343"/>
              </a:solidFill>
            </a:endParaRPr>
          </a:p>
        </p:txBody>
      </p:sp>
      <p:sp>
        <p:nvSpPr>
          <p:cNvPr id="370" name="Shape 3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Axis Ratio (b/a ratio)</a:t>
            </a:r>
            <a:endParaRPr/>
          </a:p>
        </p:txBody>
      </p:sp>
      <p:pic>
        <p:nvPicPr>
          <p:cNvPr id="376" name="Shape 376"/>
          <p:cNvPicPr preferRelativeResize="0"/>
          <p:nvPr/>
        </p:nvPicPr>
        <p:blipFill>
          <a:blip r:embed="rId3">
            <a:alphaModFix/>
          </a:blip>
          <a:stretch>
            <a:fillRect/>
          </a:stretch>
        </p:blipFill>
        <p:spPr>
          <a:xfrm>
            <a:off x="1238000" y="1452675"/>
            <a:ext cx="2541600" cy="2541600"/>
          </a:xfrm>
          <a:prstGeom prst="rect">
            <a:avLst/>
          </a:prstGeom>
          <a:noFill/>
          <a:ln>
            <a:noFill/>
          </a:ln>
        </p:spPr>
      </p:pic>
      <p:pic>
        <p:nvPicPr>
          <p:cNvPr id="377" name="Shape 377"/>
          <p:cNvPicPr preferRelativeResize="0"/>
          <p:nvPr/>
        </p:nvPicPr>
        <p:blipFill>
          <a:blip r:embed="rId4">
            <a:alphaModFix/>
          </a:blip>
          <a:stretch>
            <a:fillRect/>
          </a:stretch>
        </p:blipFill>
        <p:spPr>
          <a:xfrm>
            <a:off x="5153225" y="1452675"/>
            <a:ext cx="2541600" cy="2541600"/>
          </a:xfrm>
          <a:prstGeom prst="rect">
            <a:avLst/>
          </a:prstGeom>
          <a:noFill/>
          <a:ln>
            <a:noFill/>
          </a:ln>
        </p:spPr>
      </p:pic>
      <p:sp>
        <p:nvSpPr>
          <p:cNvPr id="378" name="Shape 378"/>
          <p:cNvSpPr txBox="1"/>
          <p:nvPr/>
        </p:nvSpPr>
        <p:spPr>
          <a:xfrm>
            <a:off x="1272175" y="4222275"/>
            <a:ext cx="2541600" cy="438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t>b</a:t>
            </a:r>
            <a:r>
              <a:rPr lang="en" sz="1800"/>
              <a:t>/a ratio = 1</a:t>
            </a:r>
            <a:endParaRPr sz="1800"/>
          </a:p>
        </p:txBody>
      </p:sp>
      <p:sp>
        <p:nvSpPr>
          <p:cNvPr id="379" name="Shape 379"/>
          <p:cNvSpPr txBox="1"/>
          <p:nvPr/>
        </p:nvSpPr>
        <p:spPr>
          <a:xfrm>
            <a:off x="5208175" y="4222275"/>
            <a:ext cx="2541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b</a:t>
            </a:r>
            <a:r>
              <a:rPr lang="en" sz="1800"/>
              <a:t>/a ratio = 0.03</a:t>
            </a:r>
            <a:endParaRPr sz="1800"/>
          </a:p>
          <a:p>
            <a:pPr indent="0" lvl="0" marL="0" rtl="0" algn="ctr">
              <a:spcBef>
                <a:spcPts val="0"/>
              </a:spcBef>
              <a:spcAft>
                <a:spcPts val="0"/>
              </a:spcAft>
              <a:buNone/>
            </a:pPr>
            <a:r>
              <a:t/>
            </a:r>
            <a:endParaRPr sz="1800"/>
          </a:p>
        </p:txBody>
      </p:sp>
      <p:sp>
        <p:nvSpPr>
          <p:cNvPr id="380" name="Shape 38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86" name="Shape 386"/>
          <p:cNvPicPr preferRelativeResize="0"/>
          <p:nvPr/>
        </p:nvPicPr>
        <p:blipFill>
          <a:blip r:embed="rId3">
            <a:alphaModFix/>
          </a:blip>
          <a:stretch>
            <a:fillRect/>
          </a:stretch>
        </p:blipFill>
        <p:spPr>
          <a:xfrm>
            <a:off x="3002738" y="882025"/>
            <a:ext cx="2796677" cy="1804050"/>
          </a:xfrm>
          <a:prstGeom prst="rect">
            <a:avLst/>
          </a:prstGeom>
          <a:noFill/>
          <a:ln>
            <a:noFill/>
          </a:ln>
        </p:spPr>
      </p:pic>
      <p:pic>
        <p:nvPicPr>
          <p:cNvPr id="387" name="Shape 387"/>
          <p:cNvPicPr preferRelativeResize="0"/>
          <p:nvPr/>
        </p:nvPicPr>
        <p:blipFill>
          <a:blip r:embed="rId4">
            <a:alphaModFix/>
          </a:blip>
          <a:stretch>
            <a:fillRect/>
          </a:stretch>
        </p:blipFill>
        <p:spPr>
          <a:xfrm>
            <a:off x="170923" y="3283775"/>
            <a:ext cx="1871701" cy="1403774"/>
          </a:xfrm>
          <a:prstGeom prst="rect">
            <a:avLst/>
          </a:prstGeom>
          <a:noFill/>
          <a:ln>
            <a:noFill/>
          </a:ln>
        </p:spPr>
      </p:pic>
      <p:pic>
        <p:nvPicPr>
          <p:cNvPr id="388" name="Shape 388"/>
          <p:cNvPicPr preferRelativeResize="0"/>
          <p:nvPr/>
        </p:nvPicPr>
        <p:blipFill>
          <a:blip r:embed="rId5">
            <a:alphaModFix/>
          </a:blip>
          <a:stretch>
            <a:fillRect/>
          </a:stretch>
        </p:blipFill>
        <p:spPr>
          <a:xfrm>
            <a:off x="1829350" y="3283763"/>
            <a:ext cx="1871701" cy="1403785"/>
          </a:xfrm>
          <a:prstGeom prst="rect">
            <a:avLst/>
          </a:prstGeom>
          <a:noFill/>
          <a:ln>
            <a:noFill/>
          </a:ln>
        </p:spPr>
      </p:pic>
      <p:pic>
        <p:nvPicPr>
          <p:cNvPr id="389" name="Shape 389"/>
          <p:cNvPicPr preferRelativeResize="0"/>
          <p:nvPr/>
        </p:nvPicPr>
        <p:blipFill>
          <a:blip r:embed="rId6">
            <a:alphaModFix/>
          </a:blip>
          <a:stretch>
            <a:fillRect/>
          </a:stretch>
        </p:blipFill>
        <p:spPr>
          <a:xfrm>
            <a:off x="3532013" y="3283775"/>
            <a:ext cx="1931550" cy="1403774"/>
          </a:xfrm>
          <a:prstGeom prst="rect">
            <a:avLst/>
          </a:prstGeom>
          <a:noFill/>
          <a:ln>
            <a:noFill/>
          </a:ln>
        </p:spPr>
      </p:pic>
      <p:pic>
        <p:nvPicPr>
          <p:cNvPr id="390" name="Shape 390"/>
          <p:cNvPicPr preferRelativeResize="0"/>
          <p:nvPr/>
        </p:nvPicPr>
        <p:blipFill>
          <a:blip r:embed="rId7">
            <a:alphaModFix/>
          </a:blip>
          <a:stretch>
            <a:fillRect/>
          </a:stretch>
        </p:blipFill>
        <p:spPr>
          <a:xfrm>
            <a:off x="5269900" y="3238887"/>
            <a:ext cx="1931550" cy="1448663"/>
          </a:xfrm>
          <a:prstGeom prst="rect">
            <a:avLst/>
          </a:prstGeom>
          <a:noFill/>
          <a:ln>
            <a:noFill/>
          </a:ln>
        </p:spPr>
      </p:pic>
      <p:pic>
        <p:nvPicPr>
          <p:cNvPr id="391" name="Shape 391"/>
          <p:cNvPicPr preferRelativeResize="0"/>
          <p:nvPr/>
        </p:nvPicPr>
        <p:blipFill>
          <a:blip r:embed="rId8">
            <a:alphaModFix/>
          </a:blip>
          <a:stretch>
            <a:fillRect/>
          </a:stretch>
        </p:blipFill>
        <p:spPr>
          <a:xfrm>
            <a:off x="7101375" y="3261325"/>
            <a:ext cx="1871709" cy="1403776"/>
          </a:xfrm>
          <a:prstGeom prst="rect">
            <a:avLst/>
          </a:prstGeom>
          <a:noFill/>
          <a:ln>
            <a:noFill/>
          </a:ln>
        </p:spPr>
      </p:pic>
      <p:cxnSp>
        <p:nvCxnSpPr>
          <p:cNvPr id="392" name="Shape 392"/>
          <p:cNvCxnSpPr>
            <a:stCxn id="386" idx="2"/>
          </p:cNvCxnSpPr>
          <p:nvPr/>
        </p:nvCxnSpPr>
        <p:spPr>
          <a:xfrm flipH="1">
            <a:off x="841876" y="2686075"/>
            <a:ext cx="3559200" cy="861000"/>
          </a:xfrm>
          <a:prstGeom prst="straightConnector1">
            <a:avLst/>
          </a:prstGeom>
          <a:noFill/>
          <a:ln cap="flat" cmpd="sng" w="9525">
            <a:solidFill>
              <a:schemeClr val="dk2"/>
            </a:solidFill>
            <a:prstDash val="solid"/>
            <a:round/>
            <a:headEnd len="med" w="med" type="none"/>
            <a:tailEnd len="med" w="med" type="triangle"/>
          </a:ln>
        </p:spPr>
      </p:cxnSp>
      <p:cxnSp>
        <p:nvCxnSpPr>
          <p:cNvPr id="393" name="Shape 393"/>
          <p:cNvCxnSpPr>
            <a:stCxn id="386" idx="2"/>
          </p:cNvCxnSpPr>
          <p:nvPr/>
        </p:nvCxnSpPr>
        <p:spPr>
          <a:xfrm flipH="1">
            <a:off x="2508976" y="2686075"/>
            <a:ext cx="1892100" cy="882900"/>
          </a:xfrm>
          <a:prstGeom prst="straightConnector1">
            <a:avLst/>
          </a:prstGeom>
          <a:noFill/>
          <a:ln cap="flat" cmpd="sng" w="9525">
            <a:solidFill>
              <a:schemeClr val="dk2"/>
            </a:solidFill>
            <a:prstDash val="solid"/>
            <a:round/>
            <a:headEnd len="med" w="med" type="none"/>
            <a:tailEnd len="med" w="med" type="triangle"/>
          </a:ln>
        </p:spPr>
      </p:cxnSp>
      <p:cxnSp>
        <p:nvCxnSpPr>
          <p:cNvPr id="394" name="Shape 394"/>
          <p:cNvCxnSpPr>
            <a:stCxn id="386" idx="2"/>
          </p:cNvCxnSpPr>
          <p:nvPr/>
        </p:nvCxnSpPr>
        <p:spPr>
          <a:xfrm>
            <a:off x="4401076" y="2686075"/>
            <a:ext cx="10500" cy="953400"/>
          </a:xfrm>
          <a:prstGeom prst="straightConnector1">
            <a:avLst/>
          </a:prstGeom>
          <a:noFill/>
          <a:ln cap="flat" cmpd="sng" w="9525">
            <a:solidFill>
              <a:schemeClr val="dk2"/>
            </a:solidFill>
            <a:prstDash val="solid"/>
            <a:round/>
            <a:headEnd len="med" w="med" type="none"/>
            <a:tailEnd len="med" w="med" type="triangle"/>
          </a:ln>
        </p:spPr>
      </p:cxnSp>
      <p:cxnSp>
        <p:nvCxnSpPr>
          <p:cNvPr id="395" name="Shape 395"/>
          <p:cNvCxnSpPr>
            <a:stCxn id="386" idx="2"/>
          </p:cNvCxnSpPr>
          <p:nvPr/>
        </p:nvCxnSpPr>
        <p:spPr>
          <a:xfrm>
            <a:off x="4401076" y="2686075"/>
            <a:ext cx="1617300" cy="849900"/>
          </a:xfrm>
          <a:prstGeom prst="straightConnector1">
            <a:avLst/>
          </a:prstGeom>
          <a:noFill/>
          <a:ln cap="flat" cmpd="sng" w="9525">
            <a:solidFill>
              <a:schemeClr val="dk2"/>
            </a:solidFill>
            <a:prstDash val="solid"/>
            <a:round/>
            <a:headEnd len="med" w="med" type="none"/>
            <a:tailEnd len="med" w="med" type="triangle"/>
          </a:ln>
        </p:spPr>
      </p:cxnSp>
      <p:cxnSp>
        <p:nvCxnSpPr>
          <p:cNvPr id="396" name="Shape 396"/>
          <p:cNvCxnSpPr>
            <a:stCxn id="386" idx="2"/>
          </p:cNvCxnSpPr>
          <p:nvPr/>
        </p:nvCxnSpPr>
        <p:spPr>
          <a:xfrm>
            <a:off x="4401076" y="2686075"/>
            <a:ext cx="3470700" cy="861000"/>
          </a:xfrm>
          <a:prstGeom prst="straightConnector1">
            <a:avLst/>
          </a:prstGeom>
          <a:noFill/>
          <a:ln cap="flat" cmpd="sng" w="9525">
            <a:solidFill>
              <a:schemeClr val="dk2"/>
            </a:solidFill>
            <a:prstDash val="solid"/>
            <a:round/>
            <a:headEnd len="med" w="med" type="none"/>
            <a:tailEnd len="med" w="med" type="triangle"/>
          </a:ln>
        </p:spPr>
      </p:cxnSp>
      <p:sp>
        <p:nvSpPr>
          <p:cNvPr id="397" name="Shape 397"/>
          <p:cNvSpPr txBox="1"/>
          <p:nvPr/>
        </p:nvSpPr>
        <p:spPr>
          <a:xfrm>
            <a:off x="1585650" y="2867025"/>
            <a:ext cx="10749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   U band</a:t>
            </a:r>
            <a:endParaRPr/>
          </a:p>
        </p:txBody>
      </p:sp>
      <p:sp>
        <p:nvSpPr>
          <p:cNvPr id="398" name="Shape 398"/>
          <p:cNvSpPr txBox="1"/>
          <p:nvPr/>
        </p:nvSpPr>
        <p:spPr>
          <a:xfrm>
            <a:off x="2538738" y="3063300"/>
            <a:ext cx="1074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  G</a:t>
            </a:r>
            <a:r>
              <a:rPr lang="en"/>
              <a:t> band</a:t>
            </a:r>
            <a:endParaRPr/>
          </a:p>
        </p:txBody>
      </p:sp>
      <p:sp>
        <p:nvSpPr>
          <p:cNvPr id="399" name="Shape 399"/>
          <p:cNvSpPr txBox="1"/>
          <p:nvPr/>
        </p:nvSpPr>
        <p:spPr>
          <a:xfrm>
            <a:off x="3863625" y="3063300"/>
            <a:ext cx="1074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   R</a:t>
            </a:r>
            <a:r>
              <a:rPr lang="en"/>
              <a:t> band</a:t>
            </a:r>
            <a:endParaRPr/>
          </a:p>
        </p:txBody>
      </p:sp>
      <p:sp>
        <p:nvSpPr>
          <p:cNvPr id="400" name="Shape 400"/>
          <p:cNvSpPr txBox="1"/>
          <p:nvPr/>
        </p:nvSpPr>
        <p:spPr>
          <a:xfrm>
            <a:off x="5323925" y="3063300"/>
            <a:ext cx="1074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a:t>
            </a:r>
            <a:r>
              <a:rPr lang="en"/>
              <a:t> band</a:t>
            </a:r>
            <a:endParaRPr/>
          </a:p>
        </p:txBody>
      </p:sp>
      <p:sp>
        <p:nvSpPr>
          <p:cNvPr id="401" name="Shape 401"/>
          <p:cNvSpPr txBox="1"/>
          <p:nvPr/>
        </p:nvSpPr>
        <p:spPr>
          <a:xfrm>
            <a:off x="6398813" y="2867025"/>
            <a:ext cx="1074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a:t>
            </a:r>
            <a:r>
              <a:rPr lang="en"/>
              <a:t> band</a:t>
            </a:r>
            <a:endParaRPr/>
          </a:p>
        </p:txBody>
      </p:sp>
      <p:sp>
        <p:nvSpPr>
          <p:cNvPr id="402" name="Shape 402"/>
          <p:cNvSpPr txBox="1"/>
          <p:nvPr/>
        </p:nvSpPr>
        <p:spPr>
          <a:xfrm>
            <a:off x="3484825" y="256900"/>
            <a:ext cx="2140800" cy="84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800">
                <a:solidFill>
                  <a:schemeClr val="dk2"/>
                </a:solidFill>
                <a:latin typeface="Maven Pro"/>
                <a:ea typeface="Maven Pro"/>
                <a:cs typeface="Maven Pro"/>
                <a:sym typeface="Maven Pro"/>
              </a:rPr>
              <a:t>Messier 74</a:t>
            </a:r>
            <a:endParaRPr sz="2250">
              <a:solidFill>
                <a:schemeClr val="dk2"/>
              </a:solidFill>
              <a:latin typeface="Roboto"/>
              <a:ea typeface="Roboto"/>
              <a:cs typeface="Roboto"/>
              <a:sym typeface="Roboto"/>
            </a:endParaRPr>
          </a:p>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Spectrum Emission Fluxes</a:t>
            </a:r>
            <a:endParaRPr/>
          </a:p>
        </p:txBody>
      </p:sp>
      <p:pic>
        <p:nvPicPr>
          <p:cNvPr id="408" name="Shape 408"/>
          <p:cNvPicPr preferRelativeResize="0"/>
          <p:nvPr/>
        </p:nvPicPr>
        <p:blipFill>
          <a:blip r:embed="rId3">
            <a:alphaModFix/>
          </a:blip>
          <a:stretch>
            <a:fillRect/>
          </a:stretch>
        </p:blipFill>
        <p:spPr>
          <a:xfrm>
            <a:off x="623975" y="1355475"/>
            <a:ext cx="4943492" cy="3240825"/>
          </a:xfrm>
          <a:prstGeom prst="rect">
            <a:avLst/>
          </a:prstGeom>
          <a:noFill/>
          <a:ln>
            <a:noFill/>
          </a:ln>
        </p:spPr>
      </p:pic>
      <p:sp>
        <p:nvSpPr>
          <p:cNvPr id="409" name="Shape 409"/>
          <p:cNvSpPr txBox="1"/>
          <p:nvPr/>
        </p:nvSpPr>
        <p:spPr>
          <a:xfrm>
            <a:off x="5706325" y="2476238"/>
            <a:ext cx="2847600" cy="99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Nunito"/>
                <a:ea typeface="Nunito"/>
                <a:cs typeface="Nunito"/>
                <a:sym typeface="Nunito"/>
              </a:rPr>
              <a:t>A set of fluxes on “fixed 28 emission lines for atoms”. </a:t>
            </a:r>
            <a:endParaRPr sz="1800">
              <a:latin typeface="Nunito"/>
              <a:ea typeface="Nunito"/>
              <a:cs typeface="Nunito"/>
              <a:sym typeface="Nunito"/>
            </a:endParaRPr>
          </a:p>
        </p:txBody>
      </p:sp>
      <p:sp>
        <p:nvSpPr>
          <p:cNvPr id="410" name="Shape 410"/>
          <p:cNvSpPr/>
          <p:nvPr/>
        </p:nvSpPr>
        <p:spPr>
          <a:xfrm>
            <a:off x="3213325" y="1688900"/>
            <a:ext cx="2083800" cy="274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           Spectrum </a:t>
            </a:r>
            <a:endParaRPr/>
          </a:p>
        </p:txBody>
      </p:sp>
      <p:sp>
        <p:nvSpPr>
          <p:cNvPr id="411" name="Shape 4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the redshift influence our data?</a:t>
            </a:r>
            <a:endParaRPr/>
          </a:p>
        </p:txBody>
      </p:sp>
      <p:sp>
        <p:nvSpPr>
          <p:cNvPr id="417" name="Shape 4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18" name="Shape 418"/>
          <p:cNvSpPr txBox="1"/>
          <p:nvPr/>
        </p:nvSpPr>
        <p:spPr>
          <a:xfrm>
            <a:off x="5313950" y="1734550"/>
            <a:ext cx="3489000" cy="266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Nunito"/>
                <a:ea typeface="Nunito"/>
                <a:cs typeface="Nunito"/>
                <a:sym typeface="Nunito"/>
              </a:rPr>
              <a:t>As the same galaxy gets redshifted, not only does the spectrum move to the right, but the flux shrinks as well.</a:t>
            </a:r>
            <a:endParaRPr sz="1800">
              <a:latin typeface="Nunito"/>
              <a:ea typeface="Nunito"/>
              <a:cs typeface="Nunito"/>
              <a:sym typeface="Nunito"/>
            </a:endParaRPr>
          </a:p>
        </p:txBody>
      </p:sp>
      <p:pic>
        <p:nvPicPr>
          <p:cNvPr id="419" name="Shape 419"/>
          <p:cNvPicPr preferRelativeResize="0"/>
          <p:nvPr/>
        </p:nvPicPr>
        <p:blipFill>
          <a:blip r:embed="rId3">
            <a:alphaModFix/>
          </a:blip>
          <a:stretch>
            <a:fillRect/>
          </a:stretch>
        </p:blipFill>
        <p:spPr>
          <a:xfrm>
            <a:off x="240625" y="1289050"/>
            <a:ext cx="4872800" cy="3654600"/>
          </a:xfrm>
          <a:prstGeom prst="rect">
            <a:avLst/>
          </a:prstGeom>
          <a:noFill/>
          <a:ln>
            <a:noFill/>
          </a:ln>
        </p:spPr>
      </p:pic>
      <p:sp>
        <p:nvSpPr>
          <p:cNvPr id="420" name="Shape 420"/>
          <p:cNvSpPr txBox="1"/>
          <p:nvPr/>
        </p:nvSpPr>
        <p:spPr>
          <a:xfrm>
            <a:off x="1383625" y="1734550"/>
            <a:ext cx="681900" cy="2797800"/>
          </a:xfrm>
          <a:prstGeom prst="rect">
            <a:avLst/>
          </a:prstGeom>
          <a:noFill/>
          <a:ln cap="flat" cmpd="sng" w="38100">
            <a:solidFill>
              <a:schemeClr val="accent2"/>
            </a:solidFill>
            <a:prstDash val="dash"/>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1303800" y="598575"/>
            <a:ext cx="7030500" cy="73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are we looking for?</a:t>
            </a:r>
            <a:endParaRPr/>
          </a:p>
          <a:p>
            <a:pPr indent="0" lvl="0" marL="0">
              <a:spcBef>
                <a:spcPts val="0"/>
              </a:spcBef>
              <a:spcAft>
                <a:spcPts val="0"/>
              </a:spcAft>
              <a:buNone/>
            </a:pPr>
            <a:r>
              <a:t/>
            </a:r>
            <a:endParaRPr/>
          </a:p>
        </p:txBody>
      </p:sp>
      <p:sp>
        <p:nvSpPr>
          <p:cNvPr id="426" name="Shape 426"/>
          <p:cNvSpPr txBox="1"/>
          <p:nvPr/>
        </p:nvSpPr>
        <p:spPr>
          <a:xfrm>
            <a:off x="701850" y="1333575"/>
            <a:ext cx="7740300" cy="311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Nunito"/>
                <a:ea typeface="Nunito"/>
                <a:cs typeface="Nunito"/>
                <a:sym typeface="Nunito"/>
              </a:rPr>
              <a:t>We want two sosies to be intrinsically</a:t>
            </a:r>
            <a:r>
              <a:rPr lang="en" sz="1800">
                <a:latin typeface="Nunito"/>
                <a:ea typeface="Nunito"/>
                <a:cs typeface="Nunito"/>
                <a:sym typeface="Nunito"/>
              </a:rPr>
              <a:t> similar</a:t>
            </a:r>
            <a:endParaRPr sz="1800">
              <a:latin typeface="Nunito"/>
              <a:ea typeface="Nunito"/>
              <a:cs typeface="Nunito"/>
              <a:sym typeface="Nunito"/>
            </a:endParaRPr>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Engineer some features that are insensitive to distance changes.</a:t>
            </a:r>
            <a:endParaRPr sz="1800"/>
          </a:p>
          <a:p>
            <a:pPr indent="-342900" lvl="0" marL="457200" rtl="0">
              <a:spcBef>
                <a:spcPts val="0"/>
              </a:spcBef>
              <a:spcAft>
                <a:spcPts val="0"/>
              </a:spcAft>
              <a:buSzPts val="1800"/>
              <a:buAutoNum type="arabicPeriod"/>
            </a:pPr>
            <a:r>
              <a:rPr lang="en" sz="1800"/>
              <a:t>Only find sosies that are in a distance range (redshift range)</a:t>
            </a:r>
            <a:endParaRPr sz="1800"/>
          </a:p>
          <a:p>
            <a:pPr indent="0" lvl="0" mar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
        <p:nvSpPr>
          <p:cNvPr id="427" name="Shape 427"/>
          <p:cNvSpPr/>
          <p:nvPr/>
        </p:nvSpPr>
        <p:spPr>
          <a:xfrm>
            <a:off x="4969850" y="1990350"/>
            <a:ext cx="1834800" cy="5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  </a:t>
            </a:r>
            <a:r>
              <a:rPr lang="en"/>
              <a:t>Intrinsic</a:t>
            </a:r>
            <a:r>
              <a:rPr lang="en"/>
              <a:t> Similarity </a:t>
            </a:r>
            <a:endParaRPr/>
          </a:p>
        </p:txBody>
      </p:sp>
      <p:sp>
        <p:nvSpPr>
          <p:cNvPr id="428" name="Shape 428"/>
          <p:cNvSpPr/>
          <p:nvPr/>
        </p:nvSpPr>
        <p:spPr>
          <a:xfrm>
            <a:off x="1733200" y="1990350"/>
            <a:ext cx="1834800" cy="5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  Apparent Similarity</a:t>
            </a:r>
            <a:endParaRPr/>
          </a:p>
        </p:txBody>
      </p:sp>
      <p:sp>
        <p:nvSpPr>
          <p:cNvPr id="429" name="Shape 4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30" name="Shape 430"/>
          <p:cNvPicPr preferRelativeResize="0"/>
          <p:nvPr/>
        </p:nvPicPr>
        <p:blipFill>
          <a:blip r:embed="rId3">
            <a:alphaModFix/>
          </a:blip>
          <a:stretch>
            <a:fillRect/>
          </a:stretch>
        </p:blipFill>
        <p:spPr>
          <a:xfrm>
            <a:off x="3901425" y="1913550"/>
            <a:ext cx="735000" cy="73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52225" y="639850"/>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Way Out</a:t>
            </a:r>
            <a:endParaRPr/>
          </a:p>
        </p:txBody>
      </p:sp>
      <p:sp>
        <p:nvSpPr>
          <p:cNvPr id="436" name="Shape 4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37" name="Shape 437"/>
          <p:cNvSpPr/>
          <p:nvPr/>
        </p:nvSpPr>
        <p:spPr>
          <a:xfrm>
            <a:off x="3802943" y="1450850"/>
            <a:ext cx="1538100" cy="4425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Find Sosies </a:t>
            </a:r>
            <a:endParaRPr>
              <a:solidFill>
                <a:srgbClr val="FFFFFF"/>
              </a:solidFill>
            </a:endParaRPr>
          </a:p>
        </p:txBody>
      </p:sp>
      <p:sp>
        <p:nvSpPr>
          <p:cNvPr id="438" name="Shape 438"/>
          <p:cNvSpPr/>
          <p:nvPr/>
        </p:nvSpPr>
        <p:spPr>
          <a:xfrm>
            <a:off x="2342915" y="2464076"/>
            <a:ext cx="15381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Find Sosies in a distance range</a:t>
            </a:r>
            <a:endParaRPr>
              <a:solidFill>
                <a:srgbClr val="FFFFFF"/>
              </a:solidFill>
            </a:endParaRPr>
          </a:p>
        </p:txBody>
      </p:sp>
      <p:sp>
        <p:nvSpPr>
          <p:cNvPr id="439" name="Shape 439"/>
          <p:cNvSpPr/>
          <p:nvPr/>
        </p:nvSpPr>
        <p:spPr>
          <a:xfrm>
            <a:off x="5392097" y="2464076"/>
            <a:ext cx="1538100" cy="442500"/>
          </a:xfrm>
          <a:prstGeom prst="roundRect">
            <a:avLst>
              <a:gd fmla="val 50000" name="adj"/>
            </a:avLst>
          </a:prstGeom>
          <a:solidFill>
            <a:srgbClr val="FF99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Engineer distance-invariant features </a:t>
            </a:r>
            <a:endParaRPr>
              <a:solidFill>
                <a:srgbClr val="FFFFFF"/>
              </a:solidFill>
            </a:endParaRPr>
          </a:p>
        </p:txBody>
      </p:sp>
      <p:sp>
        <p:nvSpPr>
          <p:cNvPr id="440" name="Shape 440"/>
          <p:cNvSpPr/>
          <p:nvPr/>
        </p:nvSpPr>
        <p:spPr>
          <a:xfrm>
            <a:off x="4572000" y="3637653"/>
            <a:ext cx="1538100" cy="442500"/>
          </a:xfrm>
          <a:prstGeom prst="roundRect">
            <a:avLst>
              <a:gd fmla="val 50000" name="adj"/>
            </a:avLst>
          </a:prstGeom>
          <a:solidFill>
            <a:srgbClr val="FF99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Take Ratios</a:t>
            </a:r>
            <a:endParaRPr>
              <a:solidFill>
                <a:srgbClr val="FFFFFF"/>
              </a:solidFill>
            </a:endParaRPr>
          </a:p>
        </p:txBody>
      </p:sp>
      <p:sp>
        <p:nvSpPr>
          <p:cNvPr id="441" name="Shape 441"/>
          <p:cNvSpPr/>
          <p:nvPr/>
        </p:nvSpPr>
        <p:spPr>
          <a:xfrm>
            <a:off x="6262493" y="3637653"/>
            <a:ext cx="1538100" cy="442500"/>
          </a:xfrm>
          <a:prstGeom prst="roundRect">
            <a:avLst>
              <a:gd fmla="val 50000" name="adj"/>
            </a:avLst>
          </a:prstGeom>
          <a:solidFill>
            <a:srgbClr val="FF99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Normalize Flux</a:t>
            </a:r>
            <a:endParaRPr>
              <a:solidFill>
                <a:srgbClr val="FFFFFF"/>
              </a:solidFill>
            </a:endParaRPr>
          </a:p>
        </p:txBody>
      </p:sp>
      <p:sp>
        <p:nvSpPr>
          <p:cNvPr id="442" name="Shape 442"/>
          <p:cNvSpPr/>
          <p:nvPr/>
        </p:nvSpPr>
        <p:spPr>
          <a:xfrm>
            <a:off x="2339025" y="3349075"/>
            <a:ext cx="1538100" cy="4572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FFFFFF"/>
                </a:solidFill>
                <a:latin typeface="Roboto"/>
                <a:ea typeface="Roboto"/>
                <a:cs typeface="Roboto"/>
                <a:sym typeface="Roboto"/>
              </a:rPr>
              <a:t>Sosies inside a redshift bin</a:t>
            </a:r>
            <a:endParaRPr>
              <a:solidFill>
                <a:srgbClr val="FFFFFF"/>
              </a:solidFill>
            </a:endParaRPr>
          </a:p>
        </p:txBody>
      </p:sp>
      <p:cxnSp>
        <p:nvCxnSpPr>
          <p:cNvPr id="443" name="Shape 443"/>
          <p:cNvCxnSpPr>
            <a:stCxn id="437" idx="2"/>
            <a:endCxn id="438" idx="0"/>
          </p:cNvCxnSpPr>
          <p:nvPr/>
        </p:nvCxnSpPr>
        <p:spPr>
          <a:xfrm rot="5400000">
            <a:off x="3556643" y="1448600"/>
            <a:ext cx="570600" cy="14601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444" name="Shape 444"/>
          <p:cNvCxnSpPr>
            <a:stCxn id="439" idx="0"/>
            <a:endCxn id="437" idx="2"/>
          </p:cNvCxnSpPr>
          <p:nvPr/>
        </p:nvCxnSpPr>
        <p:spPr>
          <a:xfrm flipH="1" rot="5400000">
            <a:off x="5081297" y="1384226"/>
            <a:ext cx="570600" cy="15891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445" name="Shape 445"/>
          <p:cNvCxnSpPr>
            <a:stCxn id="439" idx="2"/>
            <a:endCxn id="441" idx="0"/>
          </p:cNvCxnSpPr>
          <p:nvPr/>
        </p:nvCxnSpPr>
        <p:spPr>
          <a:xfrm flipH="1" rot="-5400000">
            <a:off x="6230747" y="2836976"/>
            <a:ext cx="731100" cy="8703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446" name="Shape 446"/>
          <p:cNvCxnSpPr>
            <a:stCxn id="440" idx="0"/>
            <a:endCxn id="439" idx="2"/>
          </p:cNvCxnSpPr>
          <p:nvPr/>
        </p:nvCxnSpPr>
        <p:spPr>
          <a:xfrm rot="-5400000">
            <a:off x="5385600" y="2862003"/>
            <a:ext cx="731100" cy="8202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447" name="Shape 447"/>
          <p:cNvCxnSpPr/>
          <p:nvPr/>
        </p:nvCxnSpPr>
        <p:spPr>
          <a:xfrm rot="5400000">
            <a:off x="2860268" y="3154375"/>
            <a:ext cx="503400" cy="7800"/>
          </a:xfrm>
          <a:prstGeom prst="bentConnector3">
            <a:avLst>
              <a:gd fmla="val 9793"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Overview of the Presentation</a:t>
            </a:r>
            <a:endParaRPr/>
          </a:p>
        </p:txBody>
      </p:sp>
      <p:sp>
        <p:nvSpPr>
          <p:cNvPr id="285" name="Shape 285"/>
          <p:cNvSpPr txBox="1"/>
          <p:nvPr>
            <p:ph idx="1" type="body"/>
          </p:nvPr>
        </p:nvSpPr>
        <p:spPr>
          <a:xfrm>
            <a:off x="1303800" y="1609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Project Mission</a:t>
            </a:r>
            <a:endParaRPr sz="1800">
              <a:latin typeface="Maven Pro"/>
              <a:ea typeface="Maven Pro"/>
              <a:cs typeface="Maven Pro"/>
              <a:sym typeface="Maven Pro"/>
            </a:endParaRPr>
          </a:p>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Definitions </a:t>
            </a:r>
            <a:endParaRPr sz="1800">
              <a:latin typeface="Maven Pro"/>
              <a:ea typeface="Maven Pro"/>
              <a:cs typeface="Maven Pro"/>
              <a:sym typeface="Maven Pro"/>
            </a:endParaRPr>
          </a:p>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SDSS Data Collection</a:t>
            </a:r>
            <a:endParaRPr sz="1800">
              <a:latin typeface="Maven Pro"/>
              <a:ea typeface="Maven Pro"/>
              <a:cs typeface="Maven Pro"/>
              <a:sym typeface="Maven Pro"/>
            </a:endParaRPr>
          </a:p>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Data Structure and Sosie Principle</a:t>
            </a:r>
            <a:endParaRPr sz="1800">
              <a:latin typeface="Maven Pro"/>
              <a:ea typeface="Maven Pro"/>
              <a:cs typeface="Maven Pro"/>
              <a:sym typeface="Maven Pro"/>
            </a:endParaRPr>
          </a:p>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Clustering Methodology</a:t>
            </a:r>
            <a:endParaRPr sz="1800">
              <a:latin typeface="Maven Pro"/>
              <a:ea typeface="Maven Pro"/>
              <a:cs typeface="Maven Pro"/>
              <a:sym typeface="Maven Pro"/>
            </a:endParaRPr>
          </a:p>
          <a:p>
            <a:pPr indent="-342900" lvl="0" marL="457200" rtl="0">
              <a:spcBef>
                <a:spcPts val="0"/>
              </a:spcBef>
              <a:spcAft>
                <a:spcPts val="0"/>
              </a:spcAft>
              <a:buSzPts val="1800"/>
              <a:buFont typeface="Maven Pro"/>
              <a:buAutoNum type="arabicPeriod"/>
            </a:pPr>
            <a:r>
              <a:rPr lang="en" sz="1800">
                <a:latin typeface="Maven Pro"/>
                <a:ea typeface="Maven Pro"/>
                <a:cs typeface="Maven Pro"/>
                <a:sym typeface="Maven Pro"/>
              </a:rPr>
              <a:t>Conclusion</a:t>
            </a:r>
            <a:endParaRPr sz="1800">
              <a:latin typeface="Maven Pro"/>
              <a:ea typeface="Maven Pro"/>
              <a:cs typeface="Maven Pro"/>
              <a:sym typeface="Maven Pro"/>
            </a:endParaRPr>
          </a:p>
        </p:txBody>
      </p:sp>
      <p:sp>
        <p:nvSpPr>
          <p:cNvPr id="286" name="Shape 28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85C6"/>
        </a:solidFill>
      </p:bgPr>
    </p:bg>
    <p:spTree>
      <p:nvGrpSpPr>
        <p:cNvPr id="451" name="Shape 451"/>
        <p:cNvGrpSpPr/>
        <p:nvPr/>
      </p:nvGrpSpPr>
      <p:grpSpPr>
        <a:xfrm>
          <a:off x="0" y="0"/>
          <a:ext cx="0" cy="0"/>
          <a:chOff x="0" y="0"/>
          <a:chExt cx="0" cy="0"/>
        </a:xfrm>
      </p:grpSpPr>
      <p:sp>
        <p:nvSpPr>
          <p:cNvPr id="452" name="Shape 452"/>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Methods &amp; Results</a:t>
            </a:r>
            <a:endParaRPr/>
          </a:p>
        </p:txBody>
      </p:sp>
      <p:sp>
        <p:nvSpPr>
          <p:cNvPr id="453" name="Shape 45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460" name="Shape 46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61" name="Shape 4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Redshift Bins </a:t>
            </a:r>
            <a:endParaRPr/>
          </a:p>
        </p:txBody>
      </p:sp>
      <p:sp>
        <p:nvSpPr>
          <p:cNvPr id="467" name="Shape 46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68" name="Shape 468"/>
          <p:cNvPicPr preferRelativeResize="0"/>
          <p:nvPr/>
        </p:nvPicPr>
        <p:blipFill>
          <a:blip r:embed="rId3">
            <a:alphaModFix/>
          </a:blip>
          <a:stretch>
            <a:fillRect/>
          </a:stretch>
        </p:blipFill>
        <p:spPr>
          <a:xfrm>
            <a:off x="359700" y="1122950"/>
            <a:ext cx="5565376" cy="3835050"/>
          </a:xfrm>
          <a:prstGeom prst="rect">
            <a:avLst/>
          </a:prstGeom>
          <a:noFill/>
          <a:ln>
            <a:noFill/>
          </a:ln>
        </p:spPr>
      </p:pic>
      <p:sp>
        <p:nvSpPr>
          <p:cNvPr id="469" name="Shape 469"/>
          <p:cNvSpPr txBox="1"/>
          <p:nvPr/>
        </p:nvSpPr>
        <p:spPr>
          <a:xfrm>
            <a:off x="5688875" y="1643175"/>
            <a:ext cx="3178500" cy="290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latin typeface="Nunito"/>
                <a:ea typeface="Nunito"/>
                <a:cs typeface="Nunito"/>
                <a:sym typeface="Nunito"/>
              </a:rPr>
              <a:t>Sosie Identification Rule 1:</a:t>
            </a:r>
            <a:endParaRPr b="1" sz="1800" u="sng">
              <a:latin typeface="Nunito"/>
              <a:ea typeface="Nunito"/>
              <a:cs typeface="Nunito"/>
              <a:sym typeface="Nunito"/>
            </a:endParaRPr>
          </a:p>
          <a:p>
            <a:pPr indent="0" lvl="0" marL="0">
              <a:spcBef>
                <a:spcPts val="0"/>
              </a:spcBef>
              <a:spcAft>
                <a:spcPts val="0"/>
              </a:spcAft>
              <a:buNone/>
            </a:pPr>
            <a:r>
              <a:t/>
            </a:r>
            <a:endParaRPr sz="1800">
              <a:latin typeface="Nunito"/>
              <a:ea typeface="Nunito"/>
              <a:cs typeface="Nunito"/>
              <a:sym typeface="Nunito"/>
            </a:endParaRPr>
          </a:p>
          <a:p>
            <a:pPr indent="0" lvl="0" marL="0">
              <a:spcBef>
                <a:spcPts val="0"/>
              </a:spcBef>
              <a:spcAft>
                <a:spcPts val="0"/>
              </a:spcAft>
              <a:buNone/>
            </a:pPr>
            <a:r>
              <a:rPr lang="en" sz="1800">
                <a:latin typeface="Nunito"/>
                <a:ea typeface="Nunito"/>
                <a:cs typeface="Nunito"/>
                <a:sym typeface="Nunito"/>
              </a:rPr>
              <a:t>For a pair of galaxies to be Sosies, they have to be in the same bin.</a:t>
            </a:r>
            <a:endParaRPr sz="1800">
              <a:latin typeface="Nunito"/>
              <a:ea typeface="Nunito"/>
              <a:cs typeface="Nunito"/>
              <a:sym typeface="Nunito"/>
            </a:endParaRPr>
          </a:p>
          <a:p>
            <a:pPr indent="0" lvl="0" marL="0">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1303800" y="598575"/>
            <a:ext cx="7030500" cy="63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Redshift &amp; b/a Ratio</a:t>
            </a:r>
            <a:endParaRPr/>
          </a:p>
        </p:txBody>
      </p:sp>
      <p:sp>
        <p:nvSpPr>
          <p:cNvPr id="475" name="Shape 47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76" name="Shape 476"/>
          <p:cNvPicPr preferRelativeResize="0"/>
          <p:nvPr/>
        </p:nvPicPr>
        <p:blipFill>
          <a:blip r:embed="rId3">
            <a:alphaModFix/>
          </a:blip>
          <a:stretch>
            <a:fillRect/>
          </a:stretch>
        </p:blipFill>
        <p:spPr>
          <a:xfrm>
            <a:off x="473250" y="1216938"/>
            <a:ext cx="4807901" cy="3605926"/>
          </a:xfrm>
          <a:prstGeom prst="rect">
            <a:avLst/>
          </a:prstGeom>
          <a:noFill/>
          <a:ln>
            <a:noFill/>
          </a:ln>
        </p:spPr>
      </p:pic>
      <p:sp>
        <p:nvSpPr>
          <p:cNvPr id="477" name="Shape 477"/>
          <p:cNvSpPr txBox="1"/>
          <p:nvPr/>
        </p:nvSpPr>
        <p:spPr>
          <a:xfrm>
            <a:off x="5281150" y="1566113"/>
            <a:ext cx="3178500" cy="290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u="sng">
                <a:latin typeface="Nunito"/>
                <a:ea typeface="Nunito"/>
                <a:cs typeface="Nunito"/>
                <a:sym typeface="Nunito"/>
              </a:rPr>
              <a:t>Sosie Identification Rule 2:</a:t>
            </a:r>
            <a:endParaRPr b="1" sz="1800" u="sng">
              <a:latin typeface="Nunito"/>
              <a:ea typeface="Nunito"/>
              <a:cs typeface="Nunito"/>
              <a:sym typeface="Nunito"/>
            </a:endParaRPr>
          </a:p>
          <a:p>
            <a:pPr indent="0" lvl="0" marL="0" rtl="0">
              <a:spcBef>
                <a:spcPts val="0"/>
              </a:spcBef>
              <a:spcAft>
                <a:spcPts val="0"/>
              </a:spcAft>
              <a:buNone/>
            </a:pPr>
            <a:r>
              <a:t/>
            </a:r>
            <a:endParaRPr sz="1800">
              <a:latin typeface="Nunito"/>
              <a:ea typeface="Nunito"/>
              <a:cs typeface="Nunito"/>
              <a:sym typeface="Nunito"/>
            </a:endParaRPr>
          </a:p>
          <a:p>
            <a:pPr indent="0" lvl="0" marL="0" rtl="0">
              <a:spcBef>
                <a:spcPts val="0"/>
              </a:spcBef>
              <a:spcAft>
                <a:spcPts val="0"/>
              </a:spcAft>
              <a:buNone/>
            </a:pPr>
            <a:r>
              <a:rPr lang="en" sz="1800">
                <a:latin typeface="Nunito"/>
                <a:ea typeface="Nunito"/>
                <a:cs typeface="Nunito"/>
                <a:sym typeface="Nunito"/>
              </a:rPr>
              <a:t>For a pair of galaxies to be Sosies, they should have similar b/a ratio.</a:t>
            </a:r>
            <a:endParaRPr sz="1800">
              <a:latin typeface="Nunito"/>
              <a:ea typeface="Nunito"/>
              <a:cs typeface="Nunito"/>
              <a:sym typeface="Nunito"/>
            </a:endParaRPr>
          </a:p>
          <a:p>
            <a:pPr indent="0" lvl="0" marL="0" rtl="0">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Grid Partition</a:t>
            </a:r>
            <a:endParaRPr/>
          </a:p>
        </p:txBody>
      </p:sp>
      <p:sp>
        <p:nvSpPr>
          <p:cNvPr id="483" name="Shape 4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84" name="Shape 484"/>
          <p:cNvPicPr preferRelativeResize="0"/>
          <p:nvPr/>
        </p:nvPicPr>
        <p:blipFill rotWithShape="1">
          <a:blip r:embed="rId3">
            <a:alphaModFix/>
          </a:blip>
          <a:srcRect b="0" l="6658" r="14916" t="0"/>
          <a:stretch/>
        </p:blipFill>
        <p:spPr>
          <a:xfrm>
            <a:off x="382025" y="1213175"/>
            <a:ext cx="7769375" cy="349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id="489" name="Shape 48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0" name="Shape 4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1" name="Shape 491"/>
          <p:cNvSpPr txBox="1"/>
          <p:nvPr/>
        </p:nvSpPr>
        <p:spPr>
          <a:xfrm>
            <a:off x="1216050" y="2984825"/>
            <a:ext cx="7390800" cy="915900"/>
          </a:xfrm>
          <a:prstGeom prst="rect">
            <a:avLst/>
          </a:prstGeom>
          <a:noFill/>
          <a:ln cap="flat" cmpd="sng" w="38100">
            <a:solidFill>
              <a:schemeClr val="accent2"/>
            </a:solidFill>
            <a:prstDash val="dash"/>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txBox="1"/>
          <p:nvPr/>
        </p:nvSpPr>
        <p:spPr>
          <a:xfrm>
            <a:off x="6318850" y="2050300"/>
            <a:ext cx="1358700" cy="4575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t>100 groups</a:t>
            </a:r>
            <a:endParaRPr b="1"/>
          </a:p>
        </p:txBody>
      </p:sp>
      <p:sp>
        <p:nvSpPr>
          <p:cNvPr id="493" name="Shape 493"/>
          <p:cNvSpPr txBox="1"/>
          <p:nvPr/>
        </p:nvSpPr>
        <p:spPr>
          <a:xfrm>
            <a:off x="1608600" y="3248700"/>
            <a:ext cx="1638900" cy="3936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In each</a:t>
            </a:r>
            <a:r>
              <a:rPr lang="en"/>
              <a:t> group</a:t>
            </a:r>
            <a:endParaRPr/>
          </a:p>
        </p:txBody>
      </p:sp>
      <p:sp>
        <p:nvSpPr>
          <p:cNvPr id="494" name="Shape 494"/>
          <p:cNvSpPr/>
          <p:nvPr/>
        </p:nvSpPr>
        <p:spPr>
          <a:xfrm>
            <a:off x="5403475" y="2128300"/>
            <a:ext cx="278400" cy="334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b="1">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Photometric</a:t>
            </a:r>
            <a:r>
              <a:rPr lang="en"/>
              <a:t> Variables</a:t>
            </a:r>
            <a:endParaRPr sz="1600">
              <a:solidFill>
                <a:schemeClr val="accent2"/>
              </a:solidFill>
            </a:endParaRPr>
          </a:p>
        </p:txBody>
      </p:sp>
      <p:sp>
        <p:nvSpPr>
          <p:cNvPr id="500" name="Shape 50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1" name="Shape 501"/>
          <p:cNvSpPr txBox="1"/>
          <p:nvPr/>
        </p:nvSpPr>
        <p:spPr>
          <a:xfrm>
            <a:off x="1976075" y="1259525"/>
            <a:ext cx="5276100" cy="87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i="1" lang="en" sz="1600">
                <a:latin typeface="Nunito"/>
                <a:ea typeface="Nunito"/>
                <a:cs typeface="Nunito"/>
                <a:sym typeface="Nunito"/>
              </a:rPr>
              <a:t>Why we need </a:t>
            </a:r>
            <a:r>
              <a:rPr i="1" lang="en" sz="1600" u="sng">
                <a:latin typeface="Nunito"/>
                <a:ea typeface="Nunito"/>
                <a:cs typeface="Nunito"/>
                <a:sym typeface="Nunito"/>
              </a:rPr>
              <a:t>ratio</a:t>
            </a:r>
            <a:r>
              <a:rPr i="1" lang="en" sz="1600">
                <a:latin typeface="Nunito"/>
                <a:ea typeface="Nunito"/>
                <a:cs typeface="Nunito"/>
                <a:sym typeface="Nunito"/>
              </a:rPr>
              <a:t> of the </a:t>
            </a:r>
            <a:r>
              <a:rPr b="1" i="1" lang="en" sz="1600">
                <a:latin typeface="Nunito"/>
                <a:ea typeface="Nunito"/>
                <a:cs typeface="Nunito"/>
                <a:sym typeface="Nunito"/>
              </a:rPr>
              <a:t>cModel Magnitude</a:t>
            </a:r>
            <a:r>
              <a:rPr i="1" lang="en" sz="1600">
                <a:latin typeface="Nunito"/>
                <a:ea typeface="Nunito"/>
                <a:cs typeface="Nunito"/>
                <a:sym typeface="Nunito"/>
              </a:rPr>
              <a:t> feature?</a:t>
            </a:r>
            <a:endParaRPr i="1" sz="1600">
              <a:latin typeface="Nunito"/>
              <a:ea typeface="Nunito"/>
              <a:cs typeface="Nunito"/>
              <a:sym typeface="Nunito"/>
            </a:endParaRPr>
          </a:p>
          <a:p>
            <a:pPr indent="0" lvl="0" marL="0">
              <a:spcBef>
                <a:spcPts val="0"/>
              </a:spcBef>
              <a:spcAft>
                <a:spcPts val="0"/>
              </a:spcAft>
              <a:buNone/>
            </a:pPr>
            <a:r>
              <a:t/>
            </a:r>
            <a:endParaRPr sz="1600">
              <a:latin typeface="Nunito"/>
              <a:ea typeface="Nunito"/>
              <a:cs typeface="Nunito"/>
              <a:sym typeface="Nunito"/>
            </a:endParaRPr>
          </a:p>
          <a:p>
            <a:pPr indent="0" lvl="0" marL="0" rtl="0">
              <a:spcBef>
                <a:spcPts val="0"/>
              </a:spcBef>
              <a:spcAft>
                <a:spcPts val="0"/>
              </a:spcAft>
              <a:buNone/>
            </a:pPr>
            <a:r>
              <a:t/>
            </a:r>
            <a:endParaRPr b="1" sz="1600">
              <a:latin typeface="Nunito"/>
              <a:ea typeface="Nunito"/>
              <a:cs typeface="Nunito"/>
              <a:sym typeface="Nunito"/>
            </a:endParaRPr>
          </a:p>
        </p:txBody>
      </p:sp>
      <p:pic>
        <p:nvPicPr>
          <p:cNvPr id="502" name="Shape 502"/>
          <p:cNvPicPr preferRelativeResize="0"/>
          <p:nvPr/>
        </p:nvPicPr>
        <p:blipFill>
          <a:blip r:embed="rId3">
            <a:alphaModFix/>
          </a:blip>
          <a:stretch>
            <a:fillRect/>
          </a:stretch>
        </p:blipFill>
        <p:spPr>
          <a:xfrm>
            <a:off x="4830625" y="1749125"/>
            <a:ext cx="4140198" cy="3105149"/>
          </a:xfrm>
          <a:prstGeom prst="rect">
            <a:avLst/>
          </a:prstGeom>
          <a:noFill/>
          <a:ln>
            <a:noFill/>
          </a:ln>
        </p:spPr>
      </p:pic>
      <p:grpSp>
        <p:nvGrpSpPr>
          <p:cNvPr id="503" name="Shape 503"/>
          <p:cNvGrpSpPr/>
          <p:nvPr/>
        </p:nvGrpSpPr>
        <p:grpSpPr>
          <a:xfrm>
            <a:off x="304800" y="1749125"/>
            <a:ext cx="4140202" cy="3105151"/>
            <a:chOff x="304800" y="1749125"/>
            <a:chExt cx="4140202" cy="3105151"/>
          </a:xfrm>
        </p:grpSpPr>
        <p:pic>
          <p:nvPicPr>
            <p:cNvPr id="504" name="Shape 504"/>
            <p:cNvPicPr preferRelativeResize="0"/>
            <p:nvPr/>
          </p:nvPicPr>
          <p:blipFill>
            <a:blip r:embed="rId4">
              <a:alphaModFix/>
            </a:blip>
            <a:stretch>
              <a:fillRect/>
            </a:stretch>
          </p:blipFill>
          <p:spPr>
            <a:xfrm>
              <a:off x="304800" y="1749125"/>
              <a:ext cx="4140202" cy="3105151"/>
            </a:xfrm>
            <a:prstGeom prst="rect">
              <a:avLst/>
            </a:prstGeom>
            <a:noFill/>
            <a:ln>
              <a:noFill/>
            </a:ln>
          </p:spPr>
        </p:pic>
        <p:cxnSp>
          <p:nvCxnSpPr>
            <p:cNvPr id="505" name="Shape 505"/>
            <p:cNvCxnSpPr/>
            <p:nvPr/>
          </p:nvCxnSpPr>
          <p:spPr>
            <a:xfrm>
              <a:off x="3684525" y="2237925"/>
              <a:ext cx="210300" cy="0"/>
            </a:xfrm>
            <a:prstGeom prst="straightConnector1">
              <a:avLst/>
            </a:prstGeom>
            <a:noFill/>
            <a:ln cap="flat" cmpd="sng" w="9525">
              <a:solidFill>
                <a:srgbClr val="FF9900"/>
              </a:solidFill>
              <a:prstDash val="solid"/>
              <a:round/>
              <a:headEnd len="med" w="med" type="none"/>
              <a:tailEnd len="med" w="med" type="none"/>
            </a:ln>
          </p:spPr>
        </p:cxnSp>
        <p:cxnSp>
          <p:nvCxnSpPr>
            <p:cNvPr id="506" name="Shape 506"/>
            <p:cNvCxnSpPr/>
            <p:nvPr/>
          </p:nvCxnSpPr>
          <p:spPr>
            <a:xfrm>
              <a:off x="3684525" y="2377950"/>
              <a:ext cx="210300" cy="0"/>
            </a:xfrm>
            <a:prstGeom prst="straightConnector1">
              <a:avLst/>
            </a:prstGeom>
            <a:noFill/>
            <a:ln cap="flat" cmpd="sng" w="9525">
              <a:solidFill>
                <a:srgbClr val="3D85C6"/>
              </a:solidFill>
              <a:prstDash val="solid"/>
              <a:round/>
              <a:headEnd len="med" w="med" type="none"/>
              <a:tailEnd len="med" w="med" type="none"/>
            </a:ln>
          </p:spPr>
        </p:cxnSp>
      </p:grpSp>
      <p:cxnSp>
        <p:nvCxnSpPr>
          <p:cNvPr id="507" name="Shape 507"/>
          <p:cNvCxnSpPr/>
          <p:nvPr/>
        </p:nvCxnSpPr>
        <p:spPr>
          <a:xfrm>
            <a:off x="8065475" y="2241950"/>
            <a:ext cx="210300" cy="0"/>
          </a:xfrm>
          <a:prstGeom prst="straightConnector1">
            <a:avLst/>
          </a:prstGeom>
          <a:noFill/>
          <a:ln cap="flat" cmpd="sng" w="9525">
            <a:solidFill>
              <a:srgbClr val="FF9900"/>
            </a:solidFill>
            <a:prstDash val="solid"/>
            <a:round/>
            <a:headEnd len="med" w="med" type="none"/>
            <a:tailEnd len="med" w="med" type="none"/>
          </a:ln>
        </p:spPr>
      </p:cxnSp>
      <p:cxnSp>
        <p:nvCxnSpPr>
          <p:cNvPr id="508" name="Shape 508"/>
          <p:cNvCxnSpPr/>
          <p:nvPr/>
        </p:nvCxnSpPr>
        <p:spPr>
          <a:xfrm>
            <a:off x="8065475" y="2369600"/>
            <a:ext cx="210300" cy="0"/>
          </a:xfrm>
          <a:prstGeom prst="straightConnector1">
            <a:avLst/>
          </a:prstGeom>
          <a:noFill/>
          <a:ln cap="flat" cmpd="sng" w="9525">
            <a:solidFill>
              <a:srgbClr val="3D85C6"/>
            </a:solidFill>
            <a:prstDash val="solid"/>
            <a:round/>
            <a:headEnd len="med" w="med" type="none"/>
            <a:tailEnd len="med" w="med" type="none"/>
          </a:ln>
        </p:spPr>
      </p:cxnSp>
      <p:sp>
        <p:nvSpPr>
          <p:cNvPr id="509" name="Shape 509"/>
          <p:cNvSpPr txBox="1"/>
          <p:nvPr/>
        </p:nvSpPr>
        <p:spPr>
          <a:xfrm>
            <a:off x="4179100" y="4426775"/>
            <a:ext cx="407100" cy="31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highlight>
                  <a:srgbClr val="FFFFFF"/>
                </a:highlight>
                <a:latin typeface="Nunito"/>
                <a:ea typeface="Nunito"/>
                <a:cs typeface="Nunito"/>
                <a:sym typeface="Nunito"/>
              </a:rPr>
              <a:t>z</a:t>
            </a:r>
            <a:endParaRPr sz="1000">
              <a:highlight>
                <a:srgbClr val="FFFFFF"/>
              </a:highlight>
              <a:latin typeface="Nunito"/>
              <a:ea typeface="Nunito"/>
              <a:cs typeface="Nunito"/>
              <a:sym typeface="Nunito"/>
            </a:endParaRPr>
          </a:p>
        </p:txBody>
      </p:sp>
      <p:sp>
        <p:nvSpPr>
          <p:cNvPr id="510" name="Shape 510"/>
          <p:cNvSpPr txBox="1"/>
          <p:nvPr/>
        </p:nvSpPr>
        <p:spPr>
          <a:xfrm>
            <a:off x="3748625" y="2100950"/>
            <a:ext cx="5487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highlight>
                  <a:srgbClr val="FFFFFF"/>
                </a:highlight>
                <a:latin typeface="Nunito"/>
                <a:ea typeface="Nunito"/>
                <a:cs typeface="Nunito"/>
                <a:sym typeface="Nunito"/>
              </a:rPr>
              <a:t> </a:t>
            </a:r>
            <a:r>
              <a:rPr lang="en" sz="800">
                <a:highlight>
                  <a:srgbClr val="FFFFFF"/>
                </a:highlight>
                <a:latin typeface="Nunito"/>
                <a:ea typeface="Nunito"/>
                <a:cs typeface="Nunito"/>
                <a:sym typeface="Nunito"/>
              </a:rPr>
              <a:t>0.1</a:t>
            </a:r>
            <a:endParaRPr sz="800">
              <a:highlight>
                <a:srgbClr val="FFFFFF"/>
              </a:highlight>
              <a:latin typeface="Nunito"/>
              <a:ea typeface="Nunito"/>
              <a:cs typeface="Nunito"/>
              <a:sym typeface="Nunito"/>
            </a:endParaRPr>
          </a:p>
          <a:p>
            <a:pPr indent="0" lvl="0" marL="0" rtl="0">
              <a:spcBef>
                <a:spcPts val="0"/>
              </a:spcBef>
              <a:spcAft>
                <a:spcPts val="0"/>
              </a:spcAft>
              <a:buNone/>
            </a:pPr>
            <a:r>
              <a:rPr lang="en" sz="800">
                <a:highlight>
                  <a:srgbClr val="FFFFFF"/>
                </a:highlight>
                <a:latin typeface="Nunito"/>
                <a:ea typeface="Nunito"/>
                <a:cs typeface="Nunito"/>
                <a:sym typeface="Nunito"/>
              </a:rPr>
              <a:t> 0.3</a:t>
            </a:r>
            <a:endParaRPr sz="800">
              <a:highlight>
                <a:srgbClr val="FFFFFF"/>
              </a:highlight>
              <a:latin typeface="Nunito"/>
              <a:ea typeface="Nunito"/>
              <a:cs typeface="Nunito"/>
              <a:sym typeface="Nunito"/>
            </a:endParaRPr>
          </a:p>
        </p:txBody>
      </p:sp>
      <p:sp>
        <p:nvSpPr>
          <p:cNvPr id="511" name="Shape 511"/>
          <p:cNvSpPr txBox="1"/>
          <p:nvPr/>
        </p:nvSpPr>
        <p:spPr>
          <a:xfrm>
            <a:off x="8215275" y="2100225"/>
            <a:ext cx="357000" cy="26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highlight>
                  <a:srgbClr val="FFFFFF"/>
                </a:highlight>
                <a:latin typeface="Nunito"/>
                <a:ea typeface="Nunito"/>
                <a:cs typeface="Nunito"/>
                <a:sym typeface="Nunito"/>
              </a:rPr>
              <a:t>   1  </a:t>
            </a:r>
            <a:endParaRPr sz="1000">
              <a:highlight>
                <a:srgbClr val="FFFFFF"/>
              </a:highlight>
              <a:latin typeface="Nunito"/>
              <a:ea typeface="Nunito"/>
              <a:cs typeface="Nunito"/>
              <a:sym typeface="Nunito"/>
            </a:endParaRPr>
          </a:p>
          <a:p>
            <a:pPr indent="0" lvl="0" marL="0" rtl="0">
              <a:spcBef>
                <a:spcPts val="0"/>
              </a:spcBef>
              <a:spcAft>
                <a:spcPts val="0"/>
              </a:spcAft>
              <a:buNone/>
            </a:pPr>
            <a:r>
              <a:rPr lang="en" sz="1000">
                <a:highlight>
                  <a:srgbClr val="FFFFFF"/>
                </a:highlight>
                <a:latin typeface="Nunito"/>
                <a:ea typeface="Nunito"/>
                <a:cs typeface="Nunito"/>
                <a:sym typeface="Nunito"/>
              </a:rPr>
              <a:t>   4</a:t>
            </a:r>
            <a:endParaRPr sz="1000">
              <a:highlight>
                <a:srgbClr val="FFFFFF"/>
              </a:highlight>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type="title"/>
          </p:nvPr>
        </p:nvSpPr>
        <p:spPr>
          <a:xfrm>
            <a:off x="1228175" y="608025"/>
            <a:ext cx="76500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cModel Magnitude Ratio at different bands</a:t>
            </a:r>
            <a:endParaRPr sz="1600">
              <a:solidFill>
                <a:schemeClr val="accent2"/>
              </a:solidFill>
            </a:endParaRPr>
          </a:p>
          <a:p>
            <a:pPr indent="0" lvl="0" marL="0" rtl="0">
              <a:spcBef>
                <a:spcPts val="0"/>
              </a:spcBef>
              <a:spcAft>
                <a:spcPts val="0"/>
              </a:spcAft>
              <a:buNone/>
            </a:pPr>
            <a:r>
              <a:t/>
            </a:r>
            <a:endParaRPr/>
          </a:p>
        </p:txBody>
      </p:sp>
      <p:sp>
        <p:nvSpPr>
          <p:cNvPr id="517" name="Shape 5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518" name="Shape 518"/>
          <p:cNvPicPr preferRelativeResize="0"/>
          <p:nvPr/>
        </p:nvPicPr>
        <p:blipFill rotWithShape="1">
          <a:blip r:embed="rId3">
            <a:alphaModFix/>
          </a:blip>
          <a:srcRect b="25755" l="0" r="16839" t="0"/>
          <a:stretch/>
        </p:blipFill>
        <p:spPr>
          <a:xfrm>
            <a:off x="638675" y="1447700"/>
            <a:ext cx="4913445" cy="2686801"/>
          </a:xfrm>
          <a:prstGeom prst="rect">
            <a:avLst/>
          </a:prstGeom>
          <a:noFill/>
          <a:ln>
            <a:noFill/>
          </a:ln>
        </p:spPr>
      </p:pic>
      <p:sp>
        <p:nvSpPr>
          <p:cNvPr id="519" name="Shape 519"/>
          <p:cNvSpPr txBox="1"/>
          <p:nvPr>
            <p:ph idx="1" type="body"/>
          </p:nvPr>
        </p:nvSpPr>
        <p:spPr>
          <a:xfrm>
            <a:off x="974425" y="3995525"/>
            <a:ext cx="4179900" cy="272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800">
                <a:solidFill>
                  <a:srgbClr val="434343"/>
                </a:solidFill>
                <a:latin typeface="Spectral"/>
                <a:ea typeface="Spectral"/>
                <a:cs typeface="Spectral"/>
                <a:sym typeface="Spectral"/>
              </a:rPr>
              <a:t>cModelMag_u                </a:t>
            </a:r>
            <a:r>
              <a:rPr lang="en" sz="800">
                <a:solidFill>
                  <a:srgbClr val="434343"/>
                </a:solidFill>
                <a:latin typeface="Spectral"/>
                <a:ea typeface="Spectral"/>
                <a:cs typeface="Spectral"/>
                <a:sym typeface="Spectral"/>
              </a:rPr>
              <a:t>cModelMag_r</a:t>
            </a:r>
            <a:r>
              <a:rPr lang="en" sz="800">
                <a:solidFill>
                  <a:srgbClr val="434343"/>
                </a:solidFill>
                <a:latin typeface="Spectral"/>
                <a:ea typeface="Spectral"/>
                <a:cs typeface="Spectral"/>
                <a:sym typeface="Spectral"/>
              </a:rPr>
              <a:t>                  </a:t>
            </a:r>
            <a:r>
              <a:rPr lang="en" sz="800">
                <a:solidFill>
                  <a:srgbClr val="434343"/>
                </a:solidFill>
                <a:latin typeface="Spectral"/>
                <a:ea typeface="Spectral"/>
                <a:cs typeface="Spectral"/>
                <a:sym typeface="Spectral"/>
              </a:rPr>
              <a:t>cModelMag_i              cModelMag_z</a:t>
            </a:r>
            <a:r>
              <a:rPr lang="en" sz="800">
                <a:solidFill>
                  <a:srgbClr val="434343"/>
                </a:solidFill>
                <a:latin typeface="Spectral"/>
                <a:ea typeface="Spectral"/>
                <a:cs typeface="Spectral"/>
                <a:sym typeface="Spectral"/>
              </a:rPr>
              <a:t>     </a:t>
            </a:r>
            <a:endParaRPr sz="800">
              <a:solidFill>
                <a:srgbClr val="434343"/>
              </a:solidFill>
              <a:latin typeface="Spectral"/>
              <a:ea typeface="Spectral"/>
              <a:cs typeface="Spectral"/>
              <a:sym typeface="Spectral"/>
            </a:endParaRPr>
          </a:p>
        </p:txBody>
      </p:sp>
      <p:pic>
        <p:nvPicPr>
          <p:cNvPr id="520" name="Shape 520"/>
          <p:cNvPicPr preferRelativeResize="0"/>
          <p:nvPr/>
        </p:nvPicPr>
        <p:blipFill rotWithShape="1">
          <a:blip r:embed="rId4">
            <a:alphaModFix/>
          </a:blip>
          <a:srcRect b="0" l="0" r="-4482" t="616"/>
          <a:stretch/>
        </p:blipFill>
        <p:spPr>
          <a:xfrm>
            <a:off x="5472125" y="1380750"/>
            <a:ext cx="3054600" cy="2905500"/>
          </a:xfrm>
          <a:prstGeom prst="corner">
            <a:avLst>
              <a:gd fmla="val 50000" name="adj1"/>
              <a:gd fmla="val 50000" name="adj2"/>
            </a:avLst>
          </a:prstGeom>
          <a:noFill/>
          <a:ln>
            <a:noFill/>
          </a:ln>
        </p:spPr>
      </p:pic>
      <p:sp>
        <p:nvSpPr>
          <p:cNvPr id="521" name="Shape 521"/>
          <p:cNvSpPr txBox="1"/>
          <p:nvPr/>
        </p:nvSpPr>
        <p:spPr>
          <a:xfrm>
            <a:off x="974425" y="4402550"/>
            <a:ext cx="7479600" cy="2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latin typeface="Nunito"/>
                <a:ea typeface="Nunito"/>
                <a:cs typeface="Nunito"/>
                <a:sym typeface="Nunito"/>
              </a:rPr>
              <a:t>                       Before  PCA                                                                         After  PCA</a:t>
            </a:r>
            <a:endParaRPr b="1">
              <a:latin typeface="Nunito"/>
              <a:ea typeface="Nunito"/>
              <a:cs typeface="Nunito"/>
              <a:sym typeface="Nunito"/>
            </a:endParaRPr>
          </a:p>
        </p:txBody>
      </p:sp>
      <p:cxnSp>
        <p:nvCxnSpPr>
          <p:cNvPr id="522" name="Shape 522"/>
          <p:cNvCxnSpPr/>
          <p:nvPr/>
        </p:nvCxnSpPr>
        <p:spPr>
          <a:xfrm>
            <a:off x="5859500" y="3521550"/>
            <a:ext cx="1110600" cy="0"/>
          </a:xfrm>
          <a:prstGeom prst="straightConnector1">
            <a:avLst/>
          </a:prstGeom>
          <a:noFill/>
          <a:ln cap="flat" cmpd="sng" w="19050">
            <a:solidFill>
              <a:srgbClr val="D83829"/>
            </a:solidFill>
            <a:prstDash val="dash"/>
            <a:round/>
            <a:headEnd len="med" w="med" type="none"/>
            <a:tailEnd len="med" w="med" type="triangle"/>
          </a:ln>
        </p:spPr>
      </p:cxnSp>
      <p:cxnSp>
        <p:nvCxnSpPr>
          <p:cNvPr id="523" name="Shape 523"/>
          <p:cNvCxnSpPr/>
          <p:nvPr/>
        </p:nvCxnSpPr>
        <p:spPr>
          <a:xfrm rot="10800000">
            <a:off x="6400150" y="3010075"/>
            <a:ext cx="0" cy="906000"/>
          </a:xfrm>
          <a:prstGeom prst="straightConnector1">
            <a:avLst/>
          </a:prstGeom>
          <a:noFill/>
          <a:ln cap="flat" cmpd="sng" w="19050">
            <a:solidFill>
              <a:schemeClr val="accent2"/>
            </a:solidFill>
            <a:prstDash val="dash"/>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1333700" y="588600"/>
            <a:ext cx="5242800" cy="6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Clustering</a:t>
            </a:r>
            <a:endParaRPr sz="1800">
              <a:solidFill>
                <a:schemeClr val="accent2"/>
              </a:solidFill>
            </a:endParaRPr>
          </a:p>
        </p:txBody>
      </p:sp>
      <p:sp>
        <p:nvSpPr>
          <p:cNvPr id="529" name="Shape 5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530" name="Shape 530"/>
          <p:cNvPicPr preferRelativeResize="0"/>
          <p:nvPr/>
        </p:nvPicPr>
        <p:blipFill>
          <a:blip r:embed="rId3">
            <a:alphaModFix/>
          </a:blip>
          <a:stretch>
            <a:fillRect/>
          </a:stretch>
        </p:blipFill>
        <p:spPr>
          <a:xfrm>
            <a:off x="5081900" y="1503700"/>
            <a:ext cx="3812451" cy="2859324"/>
          </a:xfrm>
          <a:prstGeom prst="rect">
            <a:avLst/>
          </a:prstGeom>
          <a:noFill/>
          <a:ln>
            <a:noFill/>
          </a:ln>
        </p:spPr>
      </p:pic>
      <p:sp>
        <p:nvSpPr>
          <p:cNvPr id="531" name="Shape 531"/>
          <p:cNvSpPr txBox="1"/>
          <p:nvPr/>
        </p:nvSpPr>
        <p:spPr>
          <a:xfrm>
            <a:off x="832900" y="1255025"/>
            <a:ext cx="3739200" cy="308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latin typeface="Nunito"/>
                <a:ea typeface="Nunito"/>
                <a:cs typeface="Nunito"/>
                <a:sym typeface="Nunito"/>
              </a:rPr>
              <a:t>Sosie Identification Rule 3:</a:t>
            </a:r>
            <a:endParaRPr b="1" sz="1800" u="sng">
              <a:latin typeface="Nunito"/>
              <a:ea typeface="Nunito"/>
              <a:cs typeface="Nunito"/>
              <a:sym typeface="Nunito"/>
            </a:endParaRPr>
          </a:p>
          <a:p>
            <a:pPr indent="0" lvl="0" marL="0">
              <a:spcBef>
                <a:spcPts val="0"/>
              </a:spcBef>
              <a:spcAft>
                <a:spcPts val="0"/>
              </a:spcAft>
              <a:buNone/>
            </a:pPr>
            <a:r>
              <a:t/>
            </a:r>
            <a:endParaRPr b="1" sz="1800" u="sng">
              <a:latin typeface="Nunito"/>
              <a:ea typeface="Nunito"/>
              <a:cs typeface="Nunito"/>
              <a:sym typeface="Nunito"/>
            </a:endParaRPr>
          </a:p>
          <a:p>
            <a:pPr indent="0" lvl="0" marL="0">
              <a:spcBef>
                <a:spcPts val="0"/>
              </a:spcBef>
              <a:spcAft>
                <a:spcPts val="0"/>
              </a:spcAft>
              <a:buNone/>
            </a:pPr>
            <a:r>
              <a:rPr lang="en" sz="1800">
                <a:latin typeface="Nunito"/>
                <a:ea typeface="Nunito"/>
                <a:cs typeface="Nunito"/>
                <a:sym typeface="Nunito"/>
              </a:rPr>
              <a:t>For a pair of galaxies to be Sosies, they have to be in the same clusters generated by appropriate photometrics features. </a:t>
            </a:r>
            <a:endParaRPr sz="1800">
              <a:latin typeface="Nunito"/>
              <a:ea typeface="Nunito"/>
              <a:cs typeface="Nunito"/>
              <a:sym typeface="Nunito"/>
            </a:endParaRPr>
          </a:p>
          <a:p>
            <a:pPr indent="0" lvl="0" marL="0">
              <a:spcBef>
                <a:spcPts val="0"/>
              </a:spcBef>
              <a:spcAft>
                <a:spcPts val="0"/>
              </a:spcAft>
              <a:buNone/>
            </a:pPr>
            <a:r>
              <a:t/>
            </a:r>
            <a:endParaRPr sz="1800">
              <a:latin typeface="Nunito"/>
              <a:ea typeface="Nunito"/>
              <a:cs typeface="Nunito"/>
              <a:sym typeface="Nunito"/>
            </a:endParaRPr>
          </a:p>
          <a:p>
            <a:pPr indent="0" lvl="0" marL="0" rtl="0">
              <a:spcBef>
                <a:spcPts val="0"/>
              </a:spcBef>
              <a:spcAft>
                <a:spcPts val="0"/>
              </a:spcAft>
              <a:buNone/>
            </a:pPr>
            <a:r>
              <a:rPr lang="en" sz="1800">
                <a:solidFill>
                  <a:schemeClr val="accent2"/>
                </a:solidFill>
                <a:highlight>
                  <a:srgbClr val="FFFFFF"/>
                </a:highlight>
                <a:latin typeface="Nunito"/>
                <a:ea typeface="Nunito"/>
                <a:cs typeface="Nunito"/>
                <a:sym typeface="Nunito"/>
              </a:rPr>
              <a:t>Density-based spatial clustering of applications with noise(DBSCAN) </a:t>
            </a:r>
            <a:r>
              <a:rPr lang="en" sz="1800">
                <a:highlight>
                  <a:srgbClr val="FFFFFF"/>
                </a:highlight>
                <a:latin typeface="Nunito"/>
                <a:ea typeface="Nunito"/>
                <a:cs typeface="Nunito"/>
                <a:sym typeface="Nunito"/>
              </a:rPr>
              <a:t>allows us to specify a maximum feature distance (eps) for sosies in each cluster.</a:t>
            </a:r>
            <a:endParaRPr sz="1800">
              <a:latin typeface="Nunito"/>
              <a:ea typeface="Nunito"/>
              <a:cs typeface="Nunito"/>
              <a:sym typeface="Nunito"/>
            </a:endParaRPr>
          </a:p>
        </p:txBody>
      </p:sp>
      <p:sp>
        <p:nvSpPr>
          <p:cNvPr id="532" name="Shape 532"/>
          <p:cNvSpPr txBox="1"/>
          <p:nvPr/>
        </p:nvSpPr>
        <p:spPr>
          <a:xfrm>
            <a:off x="6119300" y="2096663"/>
            <a:ext cx="2094900" cy="167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Nunito"/>
                <a:ea typeface="Nunito"/>
                <a:cs typeface="Nunito"/>
                <a:sym typeface="Nunito"/>
              </a:rPr>
              <a:t>We chose 1% percentile of the pairwise euclidean distances of PC1 and PC2 as eps</a:t>
            </a:r>
            <a:endParaRPr>
              <a:latin typeface="Nunito"/>
              <a:ea typeface="Nunito"/>
              <a:cs typeface="Nunito"/>
              <a:sym typeface="Nunito"/>
            </a:endParaRPr>
          </a:p>
        </p:txBody>
      </p:sp>
      <p:cxnSp>
        <p:nvCxnSpPr>
          <p:cNvPr id="533" name="Shape 533"/>
          <p:cNvCxnSpPr>
            <a:stCxn id="532" idx="1"/>
          </p:cNvCxnSpPr>
          <p:nvPr/>
        </p:nvCxnSpPr>
        <p:spPr>
          <a:xfrm flipH="1">
            <a:off x="5885600" y="2933363"/>
            <a:ext cx="233700" cy="1065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Shape 538"/>
          <p:cNvSpPr txBox="1"/>
          <p:nvPr>
            <p:ph type="title"/>
          </p:nvPr>
        </p:nvSpPr>
        <p:spPr>
          <a:xfrm>
            <a:off x="1151400" y="6747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DBSCAN </a:t>
            </a:r>
            <a:r>
              <a:rPr lang="en"/>
              <a:t>Demonstration</a:t>
            </a:r>
            <a:endParaRPr/>
          </a:p>
        </p:txBody>
      </p:sp>
      <p:sp>
        <p:nvSpPr>
          <p:cNvPr id="539" name="Shape 5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40" name="Shape 540"/>
          <p:cNvPicPr preferRelativeResize="0"/>
          <p:nvPr/>
        </p:nvPicPr>
        <p:blipFill rotWithShape="1">
          <a:blip r:embed="rId3">
            <a:alphaModFix/>
          </a:blip>
          <a:srcRect b="0" l="48221" r="0" t="0"/>
          <a:stretch/>
        </p:blipFill>
        <p:spPr>
          <a:xfrm>
            <a:off x="3567525" y="2691575"/>
            <a:ext cx="2789276" cy="1258600"/>
          </a:xfrm>
          <a:prstGeom prst="rect">
            <a:avLst/>
          </a:prstGeom>
          <a:noFill/>
          <a:ln>
            <a:noFill/>
          </a:ln>
        </p:spPr>
      </p:pic>
      <p:pic>
        <p:nvPicPr>
          <p:cNvPr id="541" name="Shape 541"/>
          <p:cNvPicPr preferRelativeResize="0"/>
          <p:nvPr/>
        </p:nvPicPr>
        <p:blipFill rotWithShape="1">
          <a:blip r:embed="rId3">
            <a:alphaModFix/>
          </a:blip>
          <a:srcRect b="0" l="0" r="52945" t="0"/>
          <a:stretch/>
        </p:blipFill>
        <p:spPr>
          <a:xfrm>
            <a:off x="321925" y="2552050"/>
            <a:ext cx="2534725" cy="1258600"/>
          </a:xfrm>
          <a:prstGeom prst="rect">
            <a:avLst/>
          </a:prstGeom>
          <a:noFill/>
          <a:ln>
            <a:noFill/>
          </a:ln>
        </p:spPr>
      </p:pic>
      <p:sp>
        <p:nvSpPr>
          <p:cNvPr id="542" name="Shape 542"/>
          <p:cNvSpPr txBox="1"/>
          <p:nvPr/>
        </p:nvSpPr>
        <p:spPr>
          <a:xfrm>
            <a:off x="296825" y="1978875"/>
            <a:ext cx="2709900" cy="197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Start with a galaxy,</a:t>
            </a:r>
            <a:endParaRPr/>
          </a:p>
          <a:p>
            <a:pPr indent="0" lvl="0" marL="0">
              <a:spcBef>
                <a:spcPts val="0"/>
              </a:spcBef>
              <a:spcAft>
                <a:spcPts val="0"/>
              </a:spcAft>
              <a:buNone/>
            </a:pPr>
            <a:r>
              <a:rPr lang="en"/>
              <a:t>If there are &gt;= 1 galaxy close to it, it is a core point in clustering.  </a:t>
            </a:r>
            <a:endParaRPr/>
          </a:p>
        </p:txBody>
      </p:sp>
      <p:sp>
        <p:nvSpPr>
          <p:cNvPr id="543" name="Shape 543"/>
          <p:cNvSpPr txBox="1"/>
          <p:nvPr/>
        </p:nvSpPr>
        <p:spPr>
          <a:xfrm>
            <a:off x="3125575" y="1978875"/>
            <a:ext cx="3064500" cy="197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Move galaxies that are close enough to one core into that cluster. Core points will be updated throughout the clustering process.</a:t>
            </a:r>
            <a:endParaRPr/>
          </a:p>
        </p:txBody>
      </p:sp>
      <p:sp>
        <p:nvSpPr>
          <p:cNvPr id="544" name="Shape 544"/>
          <p:cNvSpPr txBox="1"/>
          <p:nvPr/>
        </p:nvSpPr>
        <p:spPr>
          <a:xfrm>
            <a:off x="6319400" y="1978875"/>
            <a:ext cx="2534700" cy="197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Advantages:</a:t>
            </a:r>
            <a:endParaRPr/>
          </a:p>
          <a:p>
            <a:pPr indent="0" lvl="0" marL="0">
              <a:spcBef>
                <a:spcPts val="0"/>
              </a:spcBef>
              <a:spcAft>
                <a:spcPts val="0"/>
              </a:spcAft>
              <a:buNone/>
            </a:pPr>
            <a:r>
              <a:t/>
            </a:r>
            <a:endParaRPr/>
          </a:p>
          <a:p>
            <a:pPr indent="0" lvl="0" marL="0">
              <a:spcBef>
                <a:spcPts val="0"/>
              </a:spcBef>
              <a:spcAft>
                <a:spcPts val="0"/>
              </a:spcAft>
              <a:buNone/>
            </a:pPr>
            <a:r>
              <a:rPr lang="en"/>
              <a:t>“Noise point” (points have no D(neighbours) &lt; eps) will be excluded from any clusters. </a:t>
            </a:r>
            <a:endParaRPr/>
          </a:p>
          <a:p>
            <a:pPr indent="0" lvl="0" marL="0">
              <a:spcBef>
                <a:spcPts val="0"/>
              </a:spcBef>
              <a:spcAft>
                <a:spcPts val="0"/>
              </a:spcAft>
              <a:buNone/>
            </a:pPr>
            <a:r>
              <a:t/>
            </a:r>
            <a:endParaRPr/>
          </a:p>
          <a:p>
            <a:pPr indent="0" lvl="0" marL="0">
              <a:spcBef>
                <a:spcPts val="0"/>
              </a:spcBef>
              <a:spcAft>
                <a:spcPts val="0"/>
              </a:spcAft>
              <a:buNone/>
            </a:pPr>
            <a:r>
              <a:rPr lang="en"/>
              <a:t>Clusters will be much denser than in other algorithms</a:t>
            </a:r>
            <a:endParaRPr/>
          </a:p>
          <a:p>
            <a:pPr indent="0" lvl="0" marL="0" rtl="0">
              <a:spcBef>
                <a:spcPts val="0"/>
              </a:spcBef>
              <a:spcAft>
                <a:spcPts val="0"/>
              </a:spcAft>
              <a:buNone/>
            </a:pPr>
            <a:r>
              <a:t/>
            </a:r>
            <a:endParaRPr/>
          </a:p>
        </p:txBody>
      </p:sp>
      <p:graphicFrame>
        <p:nvGraphicFramePr>
          <p:cNvPr id="545" name="Shape 545"/>
          <p:cNvGraphicFramePr/>
          <p:nvPr/>
        </p:nvGraphicFramePr>
        <p:xfrm>
          <a:off x="3689500" y="4166215"/>
          <a:ext cx="3000000" cy="3000000"/>
        </p:xfrm>
        <a:graphic>
          <a:graphicData uri="http://schemas.openxmlformats.org/drawingml/2006/table">
            <a:tbl>
              <a:tblPr>
                <a:noFill/>
                <a:tableStyleId>{87F358B4-816C-4A86-AD79-45E00E60C7EA}</a:tableStyleId>
              </a:tblPr>
              <a:tblGrid>
                <a:gridCol w="2582300"/>
                <a:gridCol w="2582300"/>
              </a:tblGrid>
              <a:tr h="824425">
                <a:tc>
                  <a:txBody>
                    <a:bodyPr>
                      <a:noAutofit/>
                    </a:bodyPr>
                    <a:lstStyle/>
                    <a:p>
                      <a:pPr indent="0" lvl="0" marL="0" rtl="0">
                        <a:lnSpc>
                          <a:spcPct val="142857"/>
                        </a:lnSpc>
                        <a:spcBef>
                          <a:spcPts val="0"/>
                        </a:spcBef>
                        <a:spcAft>
                          <a:spcPts val="0"/>
                        </a:spcAft>
                        <a:buNone/>
                      </a:pPr>
                      <a:r>
                        <a:t/>
                      </a:r>
                      <a:endParaRPr sz="800">
                        <a:solidFill>
                          <a:srgbClr val="032F62"/>
                        </a:solidFill>
                        <a:latin typeface="Nunito"/>
                        <a:ea typeface="Nunito"/>
                        <a:cs typeface="Nunito"/>
                        <a:sym typeface="Nunito"/>
                      </a:endParaRPr>
                    </a:p>
                  </a:txBody>
                  <a:tcPr marT="91425" marB="91425" marR="95250" marL="95250"/>
                </a:tc>
                <a:tc>
                  <a:txBody>
                    <a:bodyPr>
                      <a:noAutofit/>
                    </a:bodyPr>
                    <a:lstStyle/>
                    <a:p>
                      <a:pPr indent="0" lvl="0" marL="0" rtl="0">
                        <a:lnSpc>
                          <a:spcPct val="142857"/>
                        </a:lnSpc>
                        <a:spcBef>
                          <a:spcPts val="0"/>
                        </a:spcBef>
                        <a:spcAft>
                          <a:spcPts val="0"/>
                        </a:spcAft>
                        <a:buNone/>
                      </a:pPr>
                      <a:r>
                        <a:rPr lang="en" sz="800">
                          <a:solidFill>
                            <a:srgbClr val="032F62"/>
                          </a:solidFill>
                          <a:latin typeface="Nunito"/>
                          <a:ea typeface="Nunito"/>
                          <a:cs typeface="Nunito"/>
                          <a:sym typeface="Nunito"/>
                        </a:rPr>
                        <a:t>Cited from: Ester, M., H. P. Kriegel, J. Sander, and X. Xu, "A Density-Based Algorithm for Discovering Clusters in Large Spatial Databases with Noise</a:t>
                      </a:r>
                      <a:endParaRPr sz="800">
                        <a:solidFill>
                          <a:srgbClr val="032F62"/>
                        </a:solidFill>
                        <a:latin typeface="Nunito"/>
                        <a:ea typeface="Nunito"/>
                        <a:cs typeface="Nunito"/>
                        <a:sym typeface="Nunito"/>
                      </a:endParaRPr>
                    </a:p>
                    <a:p>
                      <a:pPr indent="0" lvl="0" marL="0" rtl="0">
                        <a:lnSpc>
                          <a:spcPct val="142857"/>
                        </a:lnSpc>
                        <a:spcBef>
                          <a:spcPts val="0"/>
                        </a:spcBef>
                        <a:spcAft>
                          <a:spcPts val="0"/>
                        </a:spcAft>
                        <a:buNone/>
                      </a:pPr>
                      <a:r>
                        <a:t/>
                      </a:r>
                      <a:endParaRPr sz="800">
                        <a:solidFill>
                          <a:srgbClr val="032F62"/>
                        </a:solidFill>
                        <a:latin typeface="Nunito"/>
                        <a:ea typeface="Nunito"/>
                        <a:cs typeface="Nunito"/>
                        <a:sym typeface="Nunito"/>
                      </a:endParaRPr>
                    </a:p>
                    <a:p>
                      <a:pPr indent="0" lvl="0" marL="0">
                        <a:spcBef>
                          <a:spcPts val="0"/>
                        </a:spcBef>
                        <a:spcAft>
                          <a:spcPts val="0"/>
                        </a:spcAft>
                        <a:buNone/>
                      </a:pPr>
                      <a:r>
                        <a:t/>
                      </a:r>
                      <a:endParaRPr sz="8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85C6"/>
        </a:solidFill>
      </p:bgPr>
    </p:bg>
    <p:spTree>
      <p:nvGrpSpPr>
        <p:cNvPr id="290" name="Shape 290"/>
        <p:cNvGrpSpPr/>
        <p:nvPr/>
      </p:nvGrpSpPr>
      <p:grpSpPr>
        <a:xfrm>
          <a:off x="0" y="0"/>
          <a:ext cx="0" cy="0"/>
          <a:chOff x="0" y="0"/>
          <a:chExt cx="0" cy="0"/>
        </a:xfrm>
      </p:grpSpPr>
      <p:sp>
        <p:nvSpPr>
          <p:cNvPr id="291" name="Shape 291"/>
          <p:cNvSpPr txBox="1"/>
          <p:nvPr>
            <p:ph type="title"/>
          </p:nvPr>
        </p:nvSpPr>
        <p:spPr>
          <a:xfrm>
            <a:off x="824000" y="1613825"/>
            <a:ext cx="6700200" cy="187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Introduction &amp; Background</a:t>
            </a:r>
            <a:endParaRPr/>
          </a:p>
        </p:txBody>
      </p:sp>
      <p:sp>
        <p:nvSpPr>
          <p:cNvPr id="292" name="Shape 29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type="title"/>
          </p:nvPr>
        </p:nvSpPr>
        <p:spPr>
          <a:xfrm>
            <a:off x="1151400" y="6747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DBSCAN Demonstration</a:t>
            </a:r>
            <a:endParaRPr/>
          </a:p>
        </p:txBody>
      </p:sp>
      <p:sp>
        <p:nvSpPr>
          <p:cNvPr id="551" name="Shape 55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552" name="Shape 552"/>
          <p:cNvPicPr preferRelativeResize="0"/>
          <p:nvPr/>
        </p:nvPicPr>
        <p:blipFill rotWithShape="1">
          <a:blip r:embed="rId3">
            <a:alphaModFix/>
          </a:blip>
          <a:srcRect b="0" l="0" r="0" t="11119"/>
          <a:stretch/>
        </p:blipFill>
        <p:spPr>
          <a:xfrm>
            <a:off x="2084225" y="1371875"/>
            <a:ext cx="4952899" cy="3301500"/>
          </a:xfrm>
          <a:prstGeom prst="rect">
            <a:avLst/>
          </a:prstGeom>
          <a:noFill/>
          <a:ln>
            <a:noFill/>
          </a:ln>
        </p:spPr>
      </p:pic>
      <p:sp>
        <p:nvSpPr>
          <p:cNvPr id="553" name="Shape 553"/>
          <p:cNvSpPr txBox="1"/>
          <p:nvPr/>
        </p:nvSpPr>
        <p:spPr>
          <a:xfrm>
            <a:off x="1755950" y="4567750"/>
            <a:ext cx="64452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Sample Clusters (50 clusters) in 1st Redshift bin and 1st B/A Ratio Group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59" name="Shape 55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560" name="Shape 5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561" name="Shape 56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2" name="Shape 562"/>
          <p:cNvSpPr txBox="1"/>
          <p:nvPr/>
        </p:nvSpPr>
        <p:spPr>
          <a:xfrm>
            <a:off x="526550" y="3816000"/>
            <a:ext cx="8078100" cy="999300"/>
          </a:xfrm>
          <a:prstGeom prst="rect">
            <a:avLst/>
          </a:prstGeom>
          <a:noFill/>
          <a:ln cap="flat" cmpd="sng" w="38100">
            <a:solidFill>
              <a:schemeClr val="accent2"/>
            </a:solidFill>
            <a:prstDash val="dash"/>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1303800" y="598575"/>
            <a:ext cx="4371000" cy="16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Spectral Emission Flux</a:t>
            </a:r>
            <a:endParaRPr/>
          </a:p>
        </p:txBody>
      </p:sp>
      <p:sp>
        <p:nvSpPr>
          <p:cNvPr id="568" name="Shape 56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69" name="Shape 569"/>
          <p:cNvSpPr txBox="1"/>
          <p:nvPr/>
        </p:nvSpPr>
        <p:spPr>
          <a:xfrm>
            <a:off x="1055000" y="1135725"/>
            <a:ext cx="4005900" cy="395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800">
              <a:latin typeface="Nunito"/>
              <a:ea typeface="Nunito"/>
              <a:cs typeface="Nunito"/>
              <a:sym typeface="Nunito"/>
            </a:endParaRPr>
          </a:p>
        </p:txBody>
      </p:sp>
      <p:pic>
        <p:nvPicPr>
          <p:cNvPr id="570" name="Shape 570"/>
          <p:cNvPicPr preferRelativeResize="0"/>
          <p:nvPr/>
        </p:nvPicPr>
        <p:blipFill rotWithShape="1">
          <a:blip r:embed="rId3">
            <a:alphaModFix/>
          </a:blip>
          <a:srcRect b="0" l="3332" r="3323" t="0"/>
          <a:stretch/>
        </p:blipFill>
        <p:spPr>
          <a:xfrm>
            <a:off x="592388" y="1169075"/>
            <a:ext cx="4804774" cy="3483900"/>
          </a:xfrm>
          <a:prstGeom prst="rect">
            <a:avLst/>
          </a:prstGeom>
          <a:noFill/>
          <a:ln>
            <a:noFill/>
          </a:ln>
        </p:spPr>
      </p:pic>
      <p:sp>
        <p:nvSpPr>
          <p:cNvPr id="571" name="Shape 571"/>
          <p:cNvSpPr txBox="1"/>
          <p:nvPr/>
        </p:nvSpPr>
        <p:spPr>
          <a:xfrm>
            <a:off x="5432725" y="1362075"/>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u="sng">
                <a:latin typeface="Nunito"/>
                <a:ea typeface="Nunito"/>
                <a:cs typeface="Nunito"/>
                <a:sym typeface="Nunito"/>
              </a:rPr>
              <a:t>Sosie Identification Rule 4:</a:t>
            </a:r>
            <a:endParaRPr b="1" sz="1800" u="sng">
              <a:latin typeface="Nunito"/>
              <a:ea typeface="Nunito"/>
              <a:cs typeface="Nunito"/>
              <a:sym typeface="Nunito"/>
            </a:endParaRPr>
          </a:p>
          <a:p>
            <a:pPr indent="0" lvl="0" marL="0" rtl="0">
              <a:spcBef>
                <a:spcPts val="0"/>
              </a:spcBef>
              <a:spcAft>
                <a:spcPts val="0"/>
              </a:spcAft>
              <a:buNone/>
            </a:pPr>
            <a:r>
              <a:t/>
            </a:r>
            <a:endParaRPr b="1" sz="1800" u="sng">
              <a:latin typeface="Nunito"/>
              <a:ea typeface="Nunito"/>
              <a:cs typeface="Nunito"/>
              <a:sym typeface="Nunito"/>
            </a:endParaRPr>
          </a:p>
          <a:p>
            <a:pPr indent="0" lvl="0" marL="0" rtl="0">
              <a:spcBef>
                <a:spcPts val="0"/>
              </a:spcBef>
              <a:spcAft>
                <a:spcPts val="0"/>
              </a:spcAft>
              <a:buNone/>
            </a:pPr>
            <a:r>
              <a:rPr lang="en" sz="1800">
                <a:latin typeface="Nunito"/>
                <a:ea typeface="Nunito"/>
                <a:cs typeface="Nunito"/>
                <a:sym typeface="Nunito"/>
              </a:rPr>
              <a:t>For a pair of galaxies to be Sosies, they have to have</a:t>
            </a:r>
            <a:r>
              <a:rPr lang="en" sz="1800">
                <a:latin typeface="Nunito"/>
                <a:ea typeface="Nunito"/>
                <a:cs typeface="Nunito"/>
                <a:sym typeface="Nunito"/>
              </a:rPr>
              <a:t> similar set of </a:t>
            </a:r>
            <a:r>
              <a:rPr lang="en" sz="1800">
                <a:latin typeface="Nunito"/>
                <a:ea typeface="Nunito"/>
                <a:cs typeface="Nunito"/>
                <a:sym typeface="Nunito"/>
              </a:rPr>
              <a:t>“emission flux ratio” (Defined as Emission Fluxes / Reference Fluxes)</a:t>
            </a:r>
            <a:endParaRPr sz="1800">
              <a:latin typeface="Nunito"/>
              <a:ea typeface="Nunito"/>
              <a:cs typeface="Nunito"/>
              <a:sym typeface="Nunito"/>
            </a:endParaRPr>
          </a:p>
        </p:txBody>
      </p:sp>
      <p:sp>
        <p:nvSpPr>
          <p:cNvPr id="572" name="Shape 572"/>
          <p:cNvSpPr txBox="1"/>
          <p:nvPr/>
        </p:nvSpPr>
        <p:spPr>
          <a:xfrm>
            <a:off x="2506975" y="4584575"/>
            <a:ext cx="1280400" cy="29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Redshift Bins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Shape 577"/>
          <p:cNvPicPr preferRelativeResize="0"/>
          <p:nvPr/>
        </p:nvPicPr>
        <p:blipFill>
          <a:blip r:embed="rId3">
            <a:alphaModFix/>
          </a:blip>
          <a:stretch>
            <a:fillRect/>
          </a:stretch>
        </p:blipFill>
        <p:spPr>
          <a:xfrm>
            <a:off x="432375" y="1839075"/>
            <a:ext cx="3908358" cy="3055226"/>
          </a:xfrm>
          <a:prstGeom prst="rect">
            <a:avLst/>
          </a:prstGeom>
          <a:noFill/>
          <a:ln>
            <a:noFill/>
          </a:ln>
        </p:spPr>
      </p:pic>
      <p:sp>
        <p:nvSpPr>
          <p:cNvPr id="578" name="Shape 578"/>
          <p:cNvSpPr txBox="1"/>
          <p:nvPr>
            <p:ph type="title"/>
          </p:nvPr>
        </p:nvSpPr>
        <p:spPr>
          <a:xfrm>
            <a:off x="1151400" y="598575"/>
            <a:ext cx="7695900" cy="97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Filter through emission-line flux feature distance</a:t>
            </a:r>
            <a:endParaRPr/>
          </a:p>
        </p:txBody>
      </p:sp>
      <p:sp>
        <p:nvSpPr>
          <p:cNvPr id="579" name="Shape 57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80" name="Shape 580"/>
          <p:cNvSpPr/>
          <p:nvPr/>
        </p:nvSpPr>
        <p:spPr>
          <a:xfrm>
            <a:off x="2460475" y="2746875"/>
            <a:ext cx="284400" cy="272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p:nvPr/>
        </p:nvSpPr>
        <p:spPr>
          <a:xfrm>
            <a:off x="2612875" y="3508875"/>
            <a:ext cx="284400" cy="2721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82" name="Shape 582"/>
          <p:cNvCxnSpPr>
            <a:stCxn id="580" idx="6"/>
          </p:cNvCxnSpPr>
          <p:nvPr/>
        </p:nvCxnSpPr>
        <p:spPr>
          <a:xfrm flipH="1" rot="10800000">
            <a:off x="2744875" y="2561325"/>
            <a:ext cx="1792800" cy="321600"/>
          </a:xfrm>
          <a:prstGeom prst="straightConnector1">
            <a:avLst/>
          </a:prstGeom>
          <a:noFill/>
          <a:ln cap="flat" cmpd="sng" w="19050">
            <a:solidFill>
              <a:schemeClr val="accent2"/>
            </a:solidFill>
            <a:prstDash val="solid"/>
            <a:round/>
            <a:headEnd len="med" w="med" type="none"/>
            <a:tailEnd len="med" w="med" type="triangle"/>
          </a:ln>
        </p:spPr>
      </p:cxnSp>
      <p:cxnSp>
        <p:nvCxnSpPr>
          <p:cNvPr id="583" name="Shape 583"/>
          <p:cNvCxnSpPr>
            <a:stCxn id="581" idx="6"/>
          </p:cNvCxnSpPr>
          <p:nvPr/>
        </p:nvCxnSpPr>
        <p:spPr>
          <a:xfrm>
            <a:off x="2897275" y="3644925"/>
            <a:ext cx="1677600" cy="311700"/>
          </a:xfrm>
          <a:prstGeom prst="straightConnector1">
            <a:avLst/>
          </a:prstGeom>
          <a:noFill/>
          <a:ln cap="flat" cmpd="sng" w="19050">
            <a:solidFill>
              <a:schemeClr val="lt2"/>
            </a:solidFill>
            <a:prstDash val="solid"/>
            <a:round/>
            <a:headEnd len="med" w="med" type="none"/>
            <a:tailEnd len="med" w="med" type="triangle"/>
          </a:ln>
        </p:spPr>
      </p:cxnSp>
      <p:pic>
        <p:nvPicPr>
          <p:cNvPr id="584" name="Shape 584"/>
          <p:cNvPicPr preferRelativeResize="0"/>
          <p:nvPr/>
        </p:nvPicPr>
        <p:blipFill>
          <a:blip r:embed="rId4">
            <a:alphaModFix/>
          </a:blip>
          <a:stretch>
            <a:fillRect/>
          </a:stretch>
        </p:blipFill>
        <p:spPr>
          <a:xfrm>
            <a:off x="4697875" y="3393625"/>
            <a:ext cx="1366375" cy="1366375"/>
          </a:xfrm>
          <a:prstGeom prst="rect">
            <a:avLst/>
          </a:prstGeom>
          <a:noFill/>
          <a:ln>
            <a:noFill/>
          </a:ln>
        </p:spPr>
      </p:pic>
      <p:pic>
        <p:nvPicPr>
          <p:cNvPr id="585" name="Shape 585"/>
          <p:cNvPicPr preferRelativeResize="0"/>
          <p:nvPr/>
        </p:nvPicPr>
        <p:blipFill rotWithShape="1">
          <a:blip r:embed="rId5">
            <a:alphaModFix/>
          </a:blip>
          <a:srcRect b="0" l="3873" r="0" t="0"/>
          <a:stretch/>
        </p:blipFill>
        <p:spPr>
          <a:xfrm>
            <a:off x="6318400" y="3247575"/>
            <a:ext cx="2259476" cy="1768807"/>
          </a:xfrm>
          <a:prstGeom prst="rect">
            <a:avLst/>
          </a:prstGeom>
          <a:noFill/>
          <a:ln cap="flat" cmpd="sng" w="28575">
            <a:solidFill>
              <a:schemeClr val="lt2"/>
            </a:solidFill>
            <a:prstDash val="solid"/>
            <a:round/>
            <a:headEnd len="sm" w="sm" type="none"/>
            <a:tailEnd len="sm" w="sm" type="none"/>
          </a:ln>
        </p:spPr>
      </p:pic>
      <p:pic>
        <p:nvPicPr>
          <p:cNvPr id="586" name="Shape 586"/>
          <p:cNvPicPr preferRelativeResize="0"/>
          <p:nvPr/>
        </p:nvPicPr>
        <p:blipFill>
          <a:blip r:embed="rId6">
            <a:alphaModFix/>
          </a:blip>
          <a:stretch>
            <a:fillRect/>
          </a:stretch>
        </p:blipFill>
        <p:spPr>
          <a:xfrm>
            <a:off x="4623953" y="1486800"/>
            <a:ext cx="1366375" cy="1346183"/>
          </a:xfrm>
          <a:prstGeom prst="rect">
            <a:avLst/>
          </a:prstGeom>
          <a:noFill/>
          <a:ln>
            <a:noFill/>
          </a:ln>
        </p:spPr>
      </p:pic>
      <p:pic>
        <p:nvPicPr>
          <p:cNvPr id="587" name="Shape 587"/>
          <p:cNvPicPr preferRelativeResize="0"/>
          <p:nvPr/>
        </p:nvPicPr>
        <p:blipFill>
          <a:blip r:embed="rId7">
            <a:alphaModFix/>
          </a:blip>
          <a:stretch>
            <a:fillRect/>
          </a:stretch>
        </p:blipFill>
        <p:spPr>
          <a:xfrm>
            <a:off x="6246072" y="1310575"/>
            <a:ext cx="2259491" cy="1708400"/>
          </a:xfrm>
          <a:prstGeom prst="rect">
            <a:avLst/>
          </a:prstGeom>
          <a:noFill/>
          <a:ln cap="flat" cmpd="sng" w="28575">
            <a:solidFill>
              <a:schemeClr val="accent2"/>
            </a:solidFill>
            <a:prstDash val="solid"/>
            <a:round/>
            <a:headEnd len="sm" w="sm" type="none"/>
            <a:tailEnd len="sm" w="sm" type="none"/>
          </a:ln>
        </p:spPr>
      </p:pic>
      <p:sp>
        <p:nvSpPr>
          <p:cNvPr id="588" name="Shape 588"/>
          <p:cNvSpPr txBox="1"/>
          <p:nvPr/>
        </p:nvSpPr>
        <p:spPr>
          <a:xfrm>
            <a:off x="1244475" y="4698400"/>
            <a:ext cx="548700" cy="2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PC1</a:t>
            </a:r>
            <a:endParaRPr sz="1000"/>
          </a:p>
        </p:txBody>
      </p:sp>
      <p:sp>
        <p:nvSpPr>
          <p:cNvPr id="589" name="Shape 589"/>
          <p:cNvSpPr txBox="1"/>
          <p:nvPr/>
        </p:nvSpPr>
        <p:spPr>
          <a:xfrm>
            <a:off x="3738000" y="4504600"/>
            <a:ext cx="5487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PC2</a:t>
            </a:r>
            <a:endParaRPr sz="1000"/>
          </a:p>
        </p:txBody>
      </p:sp>
      <p:sp>
        <p:nvSpPr>
          <p:cNvPr id="590" name="Shape 590"/>
          <p:cNvSpPr txBox="1"/>
          <p:nvPr/>
        </p:nvSpPr>
        <p:spPr>
          <a:xfrm>
            <a:off x="3879000" y="2093312"/>
            <a:ext cx="7548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Distance</a:t>
            </a:r>
            <a:endParaRPr sz="1000"/>
          </a:p>
        </p:txBody>
      </p:sp>
      <p:sp>
        <p:nvSpPr>
          <p:cNvPr id="591" name="Shape 591"/>
          <p:cNvSpPr txBox="1"/>
          <p:nvPr/>
        </p:nvSpPr>
        <p:spPr>
          <a:xfrm>
            <a:off x="432375" y="1589475"/>
            <a:ext cx="2741100" cy="52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Nunito"/>
                <a:ea typeface="Nunito"/>
                <a:cs typeface="Nunito"/>
                <a:sym typeface="Nunito"/>
              </a:rPr>
              <a:t>One cluster in group(1, 1)</a:t>
            </a:r>
            <a:endParaRPr sz="1200">
              <a:latin typeface="Nunito"/>
              <a:ea typeface="Nunito"/>
              <a:cs typeface="Nunito"/>
              <a:sym typeface="Nunito"/>
            </a:endParaRPr>
          </a:p>
          <a:p>
            <a:pPr indent="0" lvl="0" marL="0">
              <a:spcBef>
                <a:spcPts val="0"/>
              </a:spcBef>
              <a:spcAft>
                <a:spcPts val="0"/>
              </a:spcAft>
              <a:buNone/>
            </a:pPr>
            <a:r>
              <a:t/>
            </a:r>
            <a:endParaRPr sz="1200">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1313825" y="58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Maximum emission spectral feature distance</a:t>
            </a:r>
            <a:endParaRPr/>
          </a:p>
        </p:txBody>
      </p:sp>
      <p:sp>
        <p:nvSpPr>
          <p:cNvPr id="597" name="Shape 59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98" name="Shape 598"/>
          <p:cNvSpPr txBox="1"/>
          <p:nvPr/>
        </p:nvSpPr>
        <p:spPr>
          <a:xfrm>
            <a:off x="5725025" y="1784675"/>
            <a:ext cx="2516700" cy="276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9" name="Shape 599"/>
          <p:cNvSpPr txBox="1"/>
          <p:nvPr/>
        </p:nvSpPr>
        <p:spPr>
          <a:xfrm>
            <a:off x="5408225" y="2027075"/>
            <a:ext cx="3297600" cy="252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latin typeface="Nunito"/>
                <a:ea typeface="Nunito"/>
                <a:cs typeface="Nunito"/>
                <a:sym typeface="Nunito"/>
              </a:rPr>
              <a:t>Sosie Identification Rule 5:</a:t>
            </a:r>
            <a:endParaRPr b="1" sz="1800" u="sng">
              <a:latin typeface="Nunito"/>
              <a:ea typeface="Nunito"/>
              <a:cs typeface="Nunito"/>
              <a:sym typeface="Nunito"/>
            </a:endParaRPr>
          </a:p>
          <a:p>
            <a:pPr indent="0" lvl="0" marL="0">
              <a:spcBef>
                <a:spcPts val="0"/>
              </a:spcBef>
              <a:spcAft>
                <a:spcPts val="0"/>
              </a:spcAft>
              <a:buNone/>
            </a:pPr>
            <a:r>
              <a:rPr lang="en" sz="1600">
                <a:latin typeface="Nunito"/>
                <a:ea typeface="Nunito"/>
                <a:cs typeface="Nunito"/>
                <a:sym typeface="Nunito"/>
              </a:rPr>
              <a:t>Sosies should be at least some distances apart to be considered an effective Sosie!</a:t>
            </a:r>
            <a:endParaRPr sz="1600">
              <a:latin typeface="Nunito"/>
              <a:ea typeface="Nunito"/>
              <a:cs typeface="Nunito"/>
              <a:sym typeface="Nunito"/>
            </a:endParaRPr>
          </a:p>
          <a:p>
            <a:pPr indent="0" lvl="0" marL="0">
              <a:spcBef>
                <a:spcPts val="0"/>
              </a:spcBef>
              <a:spcAft>
                <a:spcPts val="0"/>
              </a:spcAft>
              <a:buNone/>
            </a:pPr>
            <a:r>
              <a:t/>
            </a:r>
            <a:endParaRPr sz="1600">
              <a:latin typeface="Nunito"/>
              <a:ea typeface="Nunito"/>
              <a:cs typeface="Nunito"/>
              <a:sym typeface="Nunito"/>
            </a:endParaRPr>
          </a:p>
          <a:p>
            <a:pPr indent="0" lvl="0" marL="0" rtl="0">
              <a:spcBef>
                <a:spcPts val="0"/>
              </a:spcBef>
              <a:spcAft>
                <a:spcPts val="0"/>
              </a:spcAft>
              <a:buNone/>
            </a:pPr>
            <a:r>
              <a:rPr lang="en" sz="1600">
                <a:latin typeface="Nunito"/>
                <a:ea typeface="Nunito"/>
                <a:cs typeface="Nunito"/>
                <a:sym typeface="Nunito"/>
              </a:rPr>
              <a:t>Final results: 737 clusters of sosies were found across 100 bins.</a:t>
            </a:r>
            <a:endParaRPr sz="1600">
              <a:latin typeface="Nunito"/>
              <a:ea typeface="Nunito"/>
              <a:cs typeface="Nunito"/>
              <a:sym typeface="Nunito"/>
            </a:endParaRPr>
          </a:p>
          <a:p>
            <a:pPr indent="0" lvl="0" marL="0" rtl="0">
              <a:spcBef>
                <a:spcPts val="0"/>
              </a:spcBef>
              <a:spcAft>
                <a:spcPts val="0"/>
              </a:spcAft>
              <a:buNone/>
            </a:pPr>
            <a:r>
              <a:t/>
            </a:r>
            <a:endParaRPr sz="1600">
              <a:latin typeface="Nunito"/>
              <a:ea typeface="Nunito"/>
              <a:cs typeface="Nunito"/>
              <a:sym typeface="Nunito"/>
            </a:endParaRPr>
          </a:p>
        </p:txBody>
      </p:sp>
      <p:grpSp>
        <p:nvGrpSpPr>
          <p:cNvPr id="600" name="Shape 600"/>
          <p:cNvGrpSpPr/>
          <p:nvPr/>
        </p:nvGrpSpPr>
        <p:grpSpPr>
          <a:xfrm>
            <a:off x="278575" y="1634675"/>
            <a:ext cx="5043726" cy="3204026"/>
            <a:chOff x="278575" y="1634675"/>
            <a:chExt cx="5043726" cy="3204026"/>
          </a:xfrm>
        </p:grpSpPr>
        <p:pic>
          <p:nvPicPr>
            <p:cNvPr id="601" name="Shape 601"/>
            <p:cNvPicPr preferRelativeResize="0"/>
            <p:nvPr/>
          </p:nvPicPr>
          <p:blipFill rotWithShape="1">
            <a:blip r:embed="rId3">
              <a:alphaModFix/>
            </a:blip>
            <a:srcRect b="0" l="0" r="0" t="8248"/>
            <a:stretch/>
          </p:blipFill>
          <p:spPr>
            <a:xfrm>
              <a:off x="1295400" y="1856050"/>
              <a:ext cx="4026901" cy="2982651"/>
            </a:xfrm>
            <a:prstGeom prst="rect">
              <a:avLst/>
            </a:prstGeom>
            <a:noFill/>
            <a:ln>
              <a:noFill/>
            </a:ln>
          </p:spPr>
        </p:pic>
        <p:sp>
          <p:nvSpPr>
            <p:cNvPr id="602" name="Shape 602"/>
            <p:cNvSpPr txBox="1"/>
            <p:nvPr/>
          </p:nvSpPr>
          <p:spPr>
            <a:xfrm>
              <a:off x="278575" y="2343150"/>
              <a:ext cx="10071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2"/>
                  </a:solidFill>
                  <a:latin typeface="Nunito"/>
                  <a:ea typeface="Nunito"/>
                  <a:cs typeface="Nunito"/>
                  <a:sym typeface="Nunito"/>
                </a:rPr>
                <a:t>Effective</a:t>
              </a:r>
              <a:endParaRPr b="1">
                <a:solidFill>
                  <a:schemeClr val="accent2"/>
                </a:solidFill>
                <a:latin typeface="Nunito"/>
                <a:ea typeface="Nunito"/>
                <a:cs typeface="Nunito"/>
                <a:sym typeface="Nunito"/>
              </a:endParaRPr>
            </a:p>
          </p:txBody>
        </p:sp>
        <p:sp>
          <p:nvSpPr>
            <p:cNvPr id="603" name="Shape 603"/>
            <p:cNvSpPr txBox="1"/>
            <p:nvPr/>
          </p:nvSpPr>
          <p:spPr>
            <a:xfrm>
              <a:off x="354775" y="3796825"/>
              <a:ext cx="1007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666666"/>
                  </a:solidFill>
                  <a:latin typeface="Nunito"/>
                  <a:ea typeface="Nunito"/>
                  <a:cs typeface="Nunito"/>
                  <a:sym typeface="Nunito"/>
                </a:rPr>
                <a:t>Not </a:t>
              </a:r>
              <a:r>
                <a:rPr b="1" lang="en">
                  <a:solidFill>
                    <a:srgbClr val="666666"/>
                  </a:solidFill>
                  <a:latin typeface="Nunito"/>
                  <a:ea typeface="Nunito"/>
                  <a:cs typeface="Nunito"/>
                  <a:sym typeface="Nunito"/>
                </a:rPr>
                <a:t>Effective</a:t>
              </a:r>
              <a:endParaRPr b="1">
                <a:solidFill>
                  <a:srgbClr val="666666"/>
                </a:solidFill>
                <a:latin typeface="Nunito"/>
                <a:ea typeface="Nunito"/>
                <a:cs typeface="Nunito"/>
                <a:sym typeface="Nunito"/>
              </a:endParaRPr>
            </a:p>
          </p:txBody>
        </p:sp>
        <p:sp>
          <p:nvSpPr>
            <p:cNvPr id="604" name="Shape 604"/>
            <p:cNvSpPr txBox="1"/>
            <p:nvPr/>
          </p:nvSpPr>
          <p:spPr>
            <a:xfrm>
              <a:off x="2401800" y="1634675"/>
              <a:ext cx="24351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Z Spread Per Sosie Group</a:t>
              </a:r>
              <a:endParaRPr sz="12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1062125" y="636525"/>
            <a:ext cx="7537500" cy="58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Sosie (b/a ratio group 1 &amp; Redshift group 1)</a:t>
            </a:r>
            <a:endParaRPr/>
          </a:p>
        </p:txBody>
      </p:sp>
      <p:sp>
        <p:nvSpPr>
          <p:cNvPr id="610" name="Shape 6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11" name="Shape 611"/>
          <p:cNvPicPr preferRelativeResize="0"/>
          <p:nvPr/>
        </p:nvPicPr>
        <p:blipFill>
          <a:blip r:embed="rId3">
            <a:alphaModFix/>
          </a:blip>
          <a:stretch>
            <a:fillRect/>
          </a:stretch>
        </p:blipFill>
        <p:spPr>
          <a:xfrm>
            <a:off x="593600" y="1263638"/>
            <a:ext cx="1905000" cy="1905000"/>
          </a:xfrm>
          <a:prstGeom prst="rect">
            <a:avLst/>
          </a:prstGeom>
          <a:noFill/>
          <a:ln>
            <a:noFill/>
          </a:ln>
        </p:spPr>
      </p:pic>
      <p:pic>
        <p:nvPicPr>
          <p:cNvPr id="612" name="Shape 612"/>
          <p:cNvPicPr preferRelativeResize="0"/>
          <p:nvPr/>
        </p:nvPicPr>
        <p:blipFill>
          <a:blip r:embed="rId4">
            <a:alphaModFix/>
          </a:blip>
          <a:stretch>
            <a:fillRect/>
          </a:stretch>
        </p:blipFill>
        <p:spPr>
          <a:xfrm>
            <a:off x="3516388" y="1263650"/>
            <a:ext cx="1905000" cy="1905000"/>
          </a:xfrm>
          <a:prstGeom prst="rect">
            <a:avLst/>
          </a:prstGeom>
          <a:noFill/>
          <a:ln>
            <a:noFill/>
          </a:ln>
        </p:spPr>
      </p:pic>
      <p:pic>
        <p:nvPicPr>
          <p:cNvPr id="613" name="Shape 613"/>
          <p:cNvPicPr preferRelativeResize="0"/>
          <p:nvPr/>
        </p:nvPicPr>
        <p:blipFill>
          <a:blip r:embed="rId5">
            <a:alphaModFix/>
          </a:blip>
          <a:stretch>
            <a:fillRect/>
          </a:stretch>
        </p:blipFill>
        <p:spPr>
          <a:xfrm>
            <a:off x="6519450" y="1293089"/>
            <a:ext cx="1875575" cy="1875575"/>
          </a:xfrm>
          <a:prstGeom prst="rect">
            <a:avLst/>
          </a:prstGeom>
          <a:noFill/>
          <a:ln>
            <a:noFill/>
          </a:ln>
        </p:spPr>
      </p:pic>
      <p:pic>
        <p:nvPicPr>
          <p:cNvPr id="614" name="Shape 614"/>
          <p:cNvPicPr preferRelativeResize="0"/>
          <p:nvPr/>
        </p:nvPicPr>
        <p:blipFill>
          <a:blip r:embed="rId6">
            <a:alphaModFix/>
          </a:blip>
          <a:stretch>
            <a:fillRect/>
          </a:stretch>
        </p:blipFill>
        <p:spPr>
          <a:xfrm>
            <a:off x="443200" y="3311013"/>
            <a:ext cx="2338087" cy="1670062"/>
          </a:xfrm>
          <a:prstGeom prst="rect">
            <a:avLst/>
          </a:prstGeom>
          <a:noFill/>
          <a:ln>
            <a:noFill/>
          </a:ln>
        </p:spPr>
      </p:pic>
      <p:pic>
        <p:nvPicPr>
          <p:cNvPr id="615" name="Shape 615"/>
          <p:cNvPicPr preferRelativeResize="0"/>
          <p:nvPr/>
        </p:nvPicPr>
        <p:blipFill>
          <a:blip r:embed="rId7">
            <a:alphaModFix/>
          </a:blip>
          <a:stretch>
            <a:fillRect/>
          </a:stretch>
        </p:blipFill>
        <p:spPr>
          <a:xfrm>
            <a:off x="3339987" y="3311013"/>
            <a:ext cx="2338087" cy="1670062"/>
          </a:xfrm>
          <a:prstGeom prst="rect">
            <a:avLst/>
          </a:prstGeom>
          <a:noFill/>
          <a:ln>
            <a:noFill/>
          </a:ln>
        </p:spPr>
      </p:pic>
      <p:pic>
        <p:nvPicPr>
          <p:cNvPr id="616" name="Shape 616"/>
          <p:cNvPicPr preferRelativeResize="0"/>
          <p:nvPr/>
        </p:nvPicPr>
        <p:blipFill>
          <a:blip r:embed="rId8">
            <a:alphaModFix/>
          </a:blip>
          <a:stretch>
            <a:fillRect/>
          </a:stretch>
        </p:blipFill>
        <p:spPr>
          <a:xfrm>
            <a:off x="6371874" y="3311025"/>
            <a:ext cx="2338070" cy="1670050"/>
          </a:xfrm>
          <a:prstGeom prst="rect">
            <a:avLst/>
          </a:prstGeom>
          <a:noFill/>
          <a:ln>
            <a:noFill/>
          </a:ln>
        </p:spPr>
      </p:pic>
      <p:sp>
        <p:nvSpPr>
          <p:cNvPr id="617" name="Shape 617"/>
          <p:cNvSpPr txBox="1"/>
          <p:nvPr/>
        </p:nvSpPr>
        <p:spPr>
          <a:xfrm>
            <a:off x="723900" y="3579425"/>
            <a:ext cx="8421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Z=0.068</a:t>
            </a:r>
            <a:endParaRPr/>
          </a:p>
        </p:txBody>
      </p:sp>
      <p:sp>
        <p:nvSpPr>
          <p:cNvPr id="618" name="Shape 618"/>
          <p:cNvSpPr txBox="1"/>
          <p:nvPr/>
        </p:nvSpPr>
        <p:spPr>
          <a:xfrm>
            <a:off x="3633550" y="3579425"/>
            <a:ext cx="8421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Z=0.068</a:t>
            </a:r>
            <a:endParaRPr/>
          </a:p>
        </p:txBody>
      </p:sp>
      <p:sp>
        <p:nvSpPr>
          <p:cNvPr id="619" name="Shape 619"/>
          <p:cNvSpPr txBox="1"/>
          <p:nvPr/>
        </p:nvSpPr>
        <p:spPr>
          <a:xfrm>
            <a:off x="6663500" y="3579425"/>
            <a:ext cx="8421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Z=0.090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type="title"/>
          </p:nvPr>
        </p:nvSpPr>
        <p:spPr>
          <a:xfrm>
            <a:off x="1247075" y="636375"/>
            <a:ext cx="74610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Sosie (b/a ratio group9 &amp; Redshift group1)</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625" name="Shape 6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26" name="Shape 626"/>
          <p:cNvPicPr preferRelativeResize="0"/>
          <p:nvPr/>
        </p:nvPicPr>
        <p:blipFill>
          <a:blip r:embed="rId3">
            <a:alphaModFix/>
          </a:blip>
          <a:stretch>
            <a:fillRect/>
          </a:stretch>
        </p:blipFill>
        <p:spPr>
          <a:xfrm>
            <a:off x="713900" y="1218900"/>
            <a:ext cx="1905000" cy="1905000"/>
          </a:xfrm>
          <a:prstGeom prst="rect">
            <a:avLst/>
          </a:prstGeom>
          <a:noFill/>
          <a:ln>
            <a:noFill/>
          </a:ln>
        </p:spPr>
      </p:pic>
      <p:pic>
        <p:nvPicPr>
          <p:cNvPr id="627" name="Shape 627"/>
          <p:cNvPicPr preferRelativeResize="0"/>
          <p:nvPr/>
        </p:nvPicPr>
        <p:blipFill>
          <a:blip r:embed="rId4">
            <a:alphaModFix/>
          </a:blip>
          <a:stretch>
            <a:fillRect/>
          </a:stretch>
        </p:blipFill>
        <p:spPr>
          <a:xfrm>
            <a:off x="3448063" y="1218900"/>
            <a:ext cx="1905000" cy="1905000"/>
          </a:xfrm>
          <a:prstGeom prst="rect">
            <a:avLst/>
          </a:prstGeom>
          <a:noFill/>
          <a:ln>
            <a:noFill/>
          </a:ln>
        </p:spPr>
      </p:pic>
      <p:pic>
        <p:nvPicPr>
          <p:cNvPr id="628" name="Shape 628"/>
          <p:cNvPicPr preferRelativeResize="0"/>
          <p:nvPr/>
        </p:nvPicPr>
        <p:blipFill>
          <a:blip r:embed="rId5">
            <a:alphaModFix/>
          </a:blip>
          <a:stretch>
            <a:fillRect/>
          </a:stretch>
        </p:blipFill>
        <p:spPr>
          <a:xfrm>
            <a:off x="6182225" y="1218900"/>
            <a:ext cx="1905000" cy="1905000"/>
          </a:xfrm>
          <a:prstGeom prst="rect">
            <a:avLst/>
          </a:prstGeom>
          <a:noFill/>
          <a:ln>
            <a:noFill/>
          </a:ln>
        </p:spPr>
      </p:pic>
      <p:pic>
        <p:nvPicPr>
          <p:cNvPr id="629" name="Shape 629"/>
          <p:cNvPicPr preferRelativeResize="0"/>
          <p:nvPr/>
        </p:nvPicPr>
        <p:blipFill>
          <a:blip r:embed="rId6">
            <a:alphaModFix/>
          </a:blip>
          <a:stretch>
            <a:fillRect/>
          </a:stretch>
        </p:blipFill>
        <p:spPr>
          <a:xfrm>
            <a:off x="466038" y="3276300"/>
            <a:ext cx="2400721" cy="1714800"/>
          </a:xfrm>
          <a:prstGeom prst="rect">
            <a:avLst/>
          </a:prstGeom>
          <a:noFill/>
          <a:ln>
            <a:noFill/>
          </a:ln>
        </p:spPr>
      </p:pic>
      <p:pic>
        <p:nvPicPr>
          <p:cNvPr id="630" name="Shape 630"/>
          <p:cNvPicPr preferRelativeResize="0"/>
          <p:nvPr/>
        </p:nvPicPr>
        <p:blipFill>
          <a:blip r:embed="rId7">
            <a:alphaModFix/>
          </a:blip>
          <a:stretch>
            <a:fillRect/>
          </a:stretch>
        </p:blipFill>
        <p:spPr>
          <a:xfrm>
            <a:off x="3200221" y="3276300"/>
            <a:ext cx="2400721" cy="1714800"/>
          </a:xfrm>
          <a:prstGeom prst="rect">
            <a:avLst/>
          </a:prstGeom>
          <a:noFill/>
          <a:ln>
            <a:noFill/>
          </a:ln>
        </p:spPr>
      </p:pic>
      <p:pic>
        <p:nvPicPr>
          <p:cNvPr id="631" name="Shape 631"/>
          <p:cNvPicPr preferRelativeResize="0"/>
          <p:nvPr/>
        </p:nvPicPr>
        <p:blipFill>
          <a:blip r:embed="rId8">
            <a:alphaModFix/>
          </a:blip>
          <a:stretch>
            <a:fillRect/>
          </a:stretch>
        </p:blipFill>
        <p:spPr>
          <a:xfrm>
            <a:off x="5934416" y="3276300"/>
            <a:ext cx="2400721" cy="1714800"/>
          </a:xfrm>
          <a:prstGeom prst="rect">
            <a:avLst/>
          </a:prstGeom>
          <a:noFill/>
          <a:ln>
            <a:noFill/>
          </a:ln>
        </p:spPr>
      </p:pic>
      <p:sp>
        <p:nvSpPr>
          <p:cNvPr id="632" name="Shape 632"/>
          <p:cNvSpPr txBox="1"/>
          <p:nvPr/>
        </p:nvSpPr>
        <p:spPr>
          <a:xfrm>
            <a:off x="762000" y="3539300"/>
            <a:ext cx="842100" cy="39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Z=0.03</a:t>
            </a:r>
            <a:endParaRPr/>
          </a:p>
        </p:txBody>
      </p:sp>
      <p:sp>
        <p:nvSpPr>
          <p:cNvPr id="633" name="Shape 633"/>
          <p:cNvSpPr txBox="1"/>
          <p:nvPr/>
        </p:nvSpPr>
        <p:spPr>
          <a:xfrm>
            <a:off x="3501200" y="3539300"/>
            <a:ext cx="8421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Z=0.049</a:t>
            </a:r>
            <a:endParaRPr/>
          </a:p>
        </p:txBody>
      </p:sp>
      <p:sp>
        <p:nvSpPr>
          <p:cNvPr id="634" name="Shape 634"/>
          <p:cNvSpPr txBox="1"/>
          <p:nvPr/>
        </p:nvSpPr>
        <p:spPr>
          <a:xfrm>
            <a:off x="6240400" y="3539300"/>
            <a:ext cx="8421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Z=0.095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type="title"/>
          </p:nvPr>
        </p:nvSpPr>
        <p:spPr>
          <a:xfrm>
            <a:off x="1209250" y="551300"/>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of Pipeline </a:t>
            </a:r>
            <a:endParaRPr/>
          </a:p>
        </p:txBody>
      </p:sp>
      <p:sp>
        <p:nvSpPr>
          <p:cNvPr id="640" name="Shape 6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641" name="Shape 641"/>
          <p:cNvGrpSpPr/>
          <p:nvPr/>
        </p:nvGrpSpPr>
        <p:grpSpPr>
          <a:xfrm>
            <a:off x="3012580" y="1190000"/>
            <a:ext cx="2525555" cy="3359900"/>
            <a:chOff x="3225152" y="1180550"/>
            <a:chExt cx="3305700" cy="3359900"/>
          </a:xfrm>
        </p:grpSpPr>
        <p:sp>
          <p:nvSpPr>
            <p:cNvPr id="642" name="Shape 642"/>
            <p:cNvSpPr/>
            <p:nvPr/>
          </p:nvSpPr>
          <p:spPr>
            <a:xfrm>
              <a:off x="3225152" y="1180550"/>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Cluster Photometric Features</a:t>
              </a:r>
              <a:endParaRPr>
                <a:solidFill>
                  <a:srgbClr val="FFFFFF"/>
                </a:solidFill>
                <a:latin typeface="Roboto"/>
                <a:ea typeface="Roboto"/>
                <a:cs typeface="Roboto"/>
                <a:sym typeface="Roboto"/>
              </a:endParaRPr>
            </a:p>
          </p:txBody>
        </p:sp>
        <p:sp>
          <p:nvSpPr>
            <p:cNvPr id="643" name="Shape 643"/>
            <p:cNvSpPr txBox="1"/>
            <p:nvPr/>
          </p:nvSpPr>
          <p:spPr>
            <a:xfrm>
              <a:off x="3602141" y="1924750"/>
              <a:ext cx="2767800" cy="2615700"/>
            </a:xfrm>
            <a:prstGeom prst="rect">
              <a:avLst/>
            </a:prstGeom>
            <a:noFill/>
            <a:ln>
              <a:noFill/>
            </a:ln>
          </p:spPr>
          <p:txBody>
            <a:bodyPr anchorCtr="0" anchor="t" bIns="91425" lIns="91425" spcFirstLastPara="1" rIns="91425" wrap="square" tIns="91425">
              <a:noAutofit/>
            </a:bodyPr>
            <a:lstStyle/>
            <a:p>
              <a:pPr indent="-304800" lvl="0" marL="457200">
                <a:lnSpc>
                  <a:spcPct val="115000"/>
                </a:lnSpc>
                <a:spcBef>
                  <a:spcPts val="0"/>
                </a:spcBef>
                <a:spcAft>
                  <a:spcPts val="0"/>
                </a:spcAft>
                <a:buSzPts val="1200"/>
                <a:buFont typeface="Roboto"/>
                <a:buChar char="-"/>
              </a:pPr>
              <a:r>
                <a:rPr lang="en" sz="1200">
                  <a:latin typeface="Roboto"/>
                  <a:ea typeface="Roboto"/>
                  <a:cs typeface="Roboto"/>
                  <a:sym typeface="Roboto"/>
                </a:rPr>
                <a:t>Per each group, we run clustering and for a pair of galaxies to be sosies, they have to be in the same cluster.  </a:t>
              </a:r>
              <a:endParaRPr sz="1200">
                <a:latin typeface="Roboto"/>
                <a:ea typeface="Roboto"/>
                <a:cs typeface="Roboto"/>
                <a:sym typeface="Roboto"/>
              </a:endParaRPr>
            </a:p>
          </p:txBody>
        </p:sp>
      </p:grpSp>
      <p:grpSp>
        <p:nvGrpSpPr>
          <p:cNvPr id="644" name="Shape 644"/>
          <p:cNvGrpSpPr/>
          <p:nvPr/>
        </p:nvGrpSpPr>
        <p:grpSpPr>
          <a:xfrm>
            <a:off x="-185170" y="1190000"/>
            <a:ext cx="1944999" cy="3388275"/>
            <a:chOff x="-345318" y="1190000"/>
            <a:chExt cx="2401233" cy="3388275"/>
          </a:xfrm>
        </p:grpSpPr>
        <p:sp>
          <p:nvSpPr>
            <p:cNvPr id="645" name="Shape 645"/>
            <p:cNvSpPr/>
            <p:nvPr/>
          </p:nvSpPr>
          <p:spPr>
            <a:xfrm>
              <a:off x="15" y="1190000"/>
              <a:ext cx="2055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 Bin Raw Data by Redshift</a:t>
              </a:r>
              <a:endParaRPr>
                <a:solidFill>
                  <a:srgbClr val="FFFFFF"/>
                </a:solidFill>
                <a:latin typeface="Roboto"/>
                <a:ea typeface="Roboto"/>
                <a:cs typeface="Roboto"/>
                <a:sym typeface="Roboto"/>
              </a:endParaRPr>
            </a:p>
          </p:txBody>
        </p:sp>
        <p:sp>
          <p:nvSpPr>
            <p:cNvPr id="646" name="Shape 646"/>
            <p:cNvSpPr txBox="1"/>
            <p:nvPr/>
          </p:nvSpPr>
          <p:spPr>
            <a:xfrm>
              <a:off x="-345318" y="1962575"/>
              <a:ext cx="2236200" cy="2615700"/>
            </a:xfrm>
            <a:prstGeom prst="rect">
              <a:avLst/>
            </a:prstGeom>
            <a:noFill/>
            <a:ln>
              <a:noFill/>
            </a:ln>
          </p:spPr>
          <p:txBody>
            <a:bodyPr anchorCtr="0" anchor="t" bIns="91425" lIns="91425" spcFirstLastPara="1" rIns="91425" wrap="square" tIns="91425">
              <a:noAutofit/>
            </a:bodyPr>
            <a:lstStyle/>
            <a:p>
              <a:pPr indent="-304800" lvl="0" marL="457200">
                <a:lnSpc>
                  <a:spcPct val="115000"/>
                </a:lnSpc>
                <a:spcBef>
                  <a:spcPts val="0"/>
                </a:spcBef>
                <a:spcAft>
                  <a:spcPts val="0"/>
                </a:spcAft>
                <a:buSzPts val="1200"/>
                <a:buFont typeface="Roboto"/>
                <a:buChar char="-"/>
              </a:pPr>
              <a:r>
                <a:rPr lang="en" sz="1200">
                  <a:latin typeface="Roboto"/>
                  <a:ea typeface="Roboto"/>
                  <a:cs typeface="Roboto"/>
                  <a:sym typeface="Roboto"/>
                </a:rPr>
                <a:t>For galaxies to be look-alikes, they have to be in the same redshift bin</a:t>
              </a:r>
              <a:endParaRPr sz="1200">
                <a:latin typeface="Roboto"/>
                <a:ea typeface="Roboto"/>
                <a:cs typeface="Roboto"/>
                <a:sym typeface="Roboto"/>
              </a:endParaRPr>
            </a:p>
          </p:txBody>
        </p:sp>
      </p:grpSp>
      <p:grpSp>
        <p:nvGrpSpPr>
          <p:cNvPr id="647" name="Shape 647"/>
          <p:cNvGrpSpPr/>
          <p:nvPr/>
        </p:nvGrpSpPr>
        <p:grpSpPr>
          <a:xfrm>
            <a:off x="1279249" y="1190025"/>
            <a:ext cx="2236200" cy="3388250"/>
            <a:chOff x="2369174" y="1189900"/>
            <a:chExt cx="2236200" cy="3388250"/>
          </a:xfrm>
        </p:grpSpPr>
        <p:sp>
          <p:nvSpPr>
            <p:cNvPr id="648" name="Shape 648"/>
            <p:cNvSpPr/>
            <p:nvPr/>
          </p:nvSpPr>
          <p:spPr>
            <a:xfrm>
              <a:off x="2499825" y="1189900"/>
              <a:ext cx="19749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Bin by AB Ratio</a:t>
              </a:r>
              <a:endParaRPr>
                <a:solidFill>
                  <a:srgbClr val="FFFFFF"/>
                </a:solidFill>
                <a:latin typeface="Roboto"/>
                <a:ea typeface="Roboto"/>
                <a:cs typeface="Roboto"/>
                <a:sym typeface="Roboto"/>
              </a:endParaRPr>
            </a:p>
          </p:txBody>
        </p:sp>
        <p:sp>
          <p:nvSpPr>
            <p:cNvPr id="649" name="Shape 649"/>
            <p:cNvSpPr txBox="1"/>
            <p:nvPr/>
          </p:nvSpPr>
          <p:spPr>
            <a:xfrm>
              <a:off x="2369174" y="1962450"/>
              <a:ext cx="2236200" cy="26157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Bin AB Ratio data first by redshift then divide into subgroups.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Grouping by AB ratio resulted into 100 groups</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For galaxies to be look-alikes, they should have a similar AB ratio</a:t>
              </a:r>
              <a:endParaRPr sz="1200">
                <a:latin typeface="Roboto"/>
                <a:ea typeface="Roboto"/>
                <a:cs typeface="Roboto"/>
                <a:sym typeface="Roboto"/>
              </a:endParaRPr>
            </a:p>
            <a:p>
              <a:pPr indent="0" lvl="0" marL="0">
                <a:lnSpc>
                  <a:spcPct val="115000"/>
                </a:lnSpc>
                <a:spcBef>
                  <a:spcPts val="0"/>
                </a:spcBef>
                <a:spcAft>
                  <a:spcPts val="0"/>
                </a:spcAft>
                <a:buNone/>
              </a:pPr>
              <a:r>
                <a:t/>
              </a:r>
              <a:endParaRPr sz="1200">
                <a:latin typeface="Roboto"/>
                <a:ea typeface="Roboto"/>
                <a:cs typeface="Roboto"/>
                <a:sym typeface="Roboto"/>
              </a:endParaRPr>
            </a:p>
          </p:txBody>
        </p:sp>
      </p:grpSp>
      <p:grpSp>
        <p:nvGrpSpPr>
          <p:cNvPr id="650" name="Shape 650"/>
          <p:cNvGrpSpPr/>
          <p:nvPr/>
        </p:nvGrpSpPr>
        <p:grpSpPr>
          <a:xfrm>
            <a:off x="5186150" y="1190000"/>
            <a:ext cx="2283300" cy="3925100"/>
            <a:chOff x="5355225" y="1037488"/>
            <a:chExt cx="2283300" cy="3925100"/>
          </a:xfrm>
        </p:grpSpPr>
        <p:sp>
          <p:nvSpPr>
            <p:cNvPr id="651" name="Shape 651"/>
            <p:cNvSpPr/>
            <p:nvPr/>
          </p:nvSpPr>
          <p:spPr>
            <a:xfrm>
              <a:off x="5355225" y="1037488"/>
              <a:ext cx="2283300" cy="669000"/>
            </a:xfrm>
            <a:prstGeom prst="chevron">
              <a:avLst>
                <a:gd fmla="val 50000" name="adj"/>
              </a:avLst>
            </a:prstGeom>
            <a:solidFill>
              <a:srgbClr val="E06666"/>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Filter galaxies to get Sosies </a:t>
              </a:r>
              <a:endParaRPr>
                <a:solidFill>
                  <a:srgbClr val="FFFFFF"/>
                </a:solidFill>
                <a:latin typeface="Roboto"/>
                <a:ea typeface="Roboto"/>
                <a:cs typeface="Roboto"/>
                <a:sym typeface="Roboto"/>
              </a:endParaRPr>
            </a:p>
          </p:txBody>
        </p:sp>
        <p:sp>
          <p:nvSpPr>
            <p:cNvPr id="652" name="Shape 652"/>
            <p:cNvSpPr txBox="1"/>
            <p:nvPr/>
          </p:nvSpPr>
          <p:spPr>
            <a:xfrm>
              <a:off x="5378775" y="1781688"/>
              <a:ext cx="2236200" cy="31809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To make distance robust, we divide by the reference chemical component that appears most frequently in each bin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Any galaxy whose emission lines exceed the range of the detection patterns in each cluster are excluded</a:t>
              </a:r>
              <a:endParaRPr sz="1200">
                <a:latin typeface="Roboto"/>
                <a:ea typeface="Roboto"/>
                <a:cs typeface="Roboto"/>
                <a:sym typeface="Roboto"/>
              </a:endParaRPr>
            </a:p>
            <a:p>
              <a:pPr indent="0" lvl="0" marL="0" rtl="0">
                <a:lnSpc>
                  <a:spcPct val="115000"/>
                </a:lnSpc>
                <a:spcBef>
                  <a:spcPts val="0"/>
                </a:spcBef>
                <a:spcAft>
                  <a:spcPts val="0"/>
                </a:spcAft>
                <a:buNone/>
              </a:pPr>
              <a:r>
                <a:t/>
              </a:r>
              <a:endParaRPr sz="1200">
                <a:latin typeface="Roboto"/>
                <a:ea typeface="Roboto"/>
                <a:cs typeface="Roboto"/>
                <a:sym typeface="Roboto"/>
              </a:endParaRPr>
            </a:p>
          </p:txBody>
        </p:sp>
      </p:grpSp>
      <p:sp>
        <p:nvSpPr>
          <p:cNvPr id="653" name="Shape 653"/>
          <p:cNvSpPr/>
          <p:nvPr/>
        </p:nvSpPr>
        <p:spPr>
          <a:xfrm>
            <a:off x="7142375" y="1190000"/>
            <a:ext cx="2001600" cy="669000"/>
          </a:xfrm>
          <a:prstGeom prst="chevron">
            <a:avLst>
              <a:gd fmla="val 50000"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a:t>
            </a:r>
            <a:r>
              <a:rPr lang="en">
                <a:solidFill>
                  <a:srgbClr val="FFFFFF"/>
                </a:solidFill>
                <a:latin typeface="Roboto"/>
                <a:ea typeface="Roboto"/>
                <a:cs typeface="Roboto"/>
                <a:sym typeface="Roboto"/>
              </a:rPr>
              <a:t>et effective Sosies </a:t>
            </a:r>
            <a:endParaRPr>
              <a:solidFill>
                <a:srgbClr val="FFFFFF"/>
              </a:solidFill>
              <a:latin typeface="Roboto"/>
              <a:ea typeface="Roboto"/>
              <a:cs typeface="Roboto"/>
              <a:sym typeface="Roboto"/>
            </a:endParaRPr>
          </a:p>
        </p:txBody>
      </p:sp>
      <p:sp>
        <p:nvSpPr>
          <p:cNvPr id="654" name="Shape 654"/>
          <p:cNvSpPr txBox="1"/>
          <p:nvPr/>
        </p:nvSpPr>
        <p:spPr>
          <a:xfrm>
            <a:off x="7057475" y="1934188"/>
            <a:ext cx="2114700" cy="26157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To be effective sosies, galaxies should be at a certain range of redshift apart.</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Limitations and Further Steps</a:t>
            </a:r>
            <a:endParaRPr/>
          </a:p>
        </p:txBody>
      </p:sp>
      <p:sp>
        <p:nvSpPr>
          <p:cNvPr id="660" name="Shape 66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Find the morphological type of each galaxy</a:t>
            </a:r>
            <a:endParaRPr sz="1600"/>
          </a:p>
          <a:p>
            <a:pPr indent="-330200" lvl="0" marL="457200" rtl="0">
              <a:spcBef>
                <a:spcPts val="0"/>
              </a:spcBef>
              <a:spcAft>
                <a:spcPts val="0"/>
              </a:spcAft>
              <a:buSzPts val="1600"/>
              <a:buChar char="-"/>
            </a:pPr>
            <a:r>
              <a:rPr lang="en" sz="1600"/>
              <a:t>Add more features to the dataset </a:t>
            </a:r>
            <a:endParaRPr sz="1600"/>
          </a:p>
          <a:p>
            <a:pPr indent="-330200" lvl="0" marL="457200">
              <a:spcBef>
                <a:spcPts val="0"/>
              </a:spcBef>
              <a:spcAft>
                <a:spcPts val="0"/>
              </a:spcAft>
              <a:buSzPts val="1600"/>
              <a:buChar char="-"/>
            </a:pPr>
            <a:r>
              <a:rPr lang="en" sz="1600"/>
              <a:t>Calculate the Hubble Constant from the distance ratio</a:t>
            </a:r>
            <a:endParaRPr sz="1600"/>
          </a:p>
        </p:txBody>
      </p:sp>
      <p:sp>
        <p:nvSpPr>
          <p:cNvPr id="661" name="Shape 66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Project Mission</a:t>
            </a:r>
            <a:endParaRPr/>
          </a:p>
        </p:txBody>
      </p:sp>
      <p:sp>
        <p:nvSpPr>
          <p:cNvPr id="298" name="Shape 298"/>
          <p:cNvSpPr txBox="1"/>
          <p:nvPr>
            <p:ph idx="1" type="body"/>
          </p:nvPr>
        </p:nvSpPr>
        <p:spPr>
          <a:xfrm>
            <a:off x="1227600" y="1304250"/>
            <a:ext cx="7319700" cy="254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2400">
              <a:latin typeface="Maven Pro"/>
              <a:ea typeface="Maven Pro"/>
              <a:cs typeface="Maven Pro"/>
              <a:sym typeface="Maven Pro"/>
            </a:endParaRPr>
          </a:p>
          <a:p>
            <a:pPr indent="-342900" lvl="0" marL="457200" rtl="0">
              <a:spcBef>
                <a:spcPts val="1600"/>
              </a:spcBef>
              <a:spcAft>
                <a:spcPts val="0"/>
              </a:spcAft>
              <a:buSzPts val="1800"/>
              <a:buChar char="-"/>
            </a:pPr>
            <a:r>
              <a:rPr lang="en" sz="1800">
                <a:latin typeface="Maven Pro"/>
                <a:ea typeface="Maven Pro"/>
                <a:cs typeface="Maven Pro"/>
                <a:sym typeface="Maven Pro"/>
              </a:rPr>
              <a:t>How can we use </a:t>
            </a:r>
            <a:r>
              <a:rPr lang="en" sz="1800">
                <a:latin typeface="Maven Pro"/>
                <a:ea typeface="Maven Pro"/>
                <a:cs typeface="Maven Pro"/>
                <a:sym typeface="Maven Pro"/>
              </a:rPr>
              <a:t>spectrum and photometric </a:t>
            </a:r>
            <a:r>
              <a:rPr lang="en" sz="1800">
                <a:latin typeface="Maven Pro"/>
                <a:ea typeface="Maven Pro"/>
                <a:cs typeface="Maven Pro"/>
                <a:sym typeface="Maven Pro"/>
              </a:rPr>
              <a:t>data to identify galaxies that are </a:t>
            </a:r>
            <a:r>
              <a:rPr lang="en" sz="1800" u="sng">
                <a:solidFill>
                  <a:schemeClr val="accent2"/>
                </a:solidFill>
                <a:latin typeface="Maven Pro"/>
                <a:ea typeface="Maven Pro"/>
                <a:cs typeface="Maven Pro"/>
                <a:sym typeface="Maven Pro"/>
              </a:rPr>
              <a:t>apparently different</a:t>
            </a:r>
            <a:r>
              <a:rPr lang="en" sz="1800">
                <a:latin typeface="Maven Pro"/>
                <a:ea typeface="Maven Pro"/>
                <a:cs typeface="Maven Pro"/>
                <a:sym typeface="Maven Pro"/>
              </a:rPr>
              <a:t> but </a:t>
            </a:r>
            <a:r>
              <a:rPr lang="en" sz="1800" u="sng">
                <a:solidFill>
                  <a:schemeClr val="accent2"/>
                </a:solidFill>
                <a:latin typeface="Maven Pro"/>
                <a:ea typeface="Maven Pro"/>
                <a:cs typeface="Maven Pro"/>
                <a:sym typeface="Maven Pro"/>
              </a:rPr>
              <a:t>inherently the same</a:t>
            </a:r>
            <a:r>
              <a:rPr lang="en" sz="1800">
                <a:latin typeface="Maven Pro"/>
                <a:ea typeface="Maven Pro"/>
                <a:cs typeface="Maven Pro"/>
                <a:sym typeface="Maven Pro"/>
              </a:rPr>
              <a:t>?</a:t>
            </a:r>
            <a:r>
              <a:rPr b="1" lang="en" sz="1800"/>
              <a:t> </a:t>
            </a:r>
            <a:endParaRPr b="1" sz="1800"/>
          </a:p>
          <a:p>
            <a:pPr indent="0" lvl="0" marL="0">
              <a:spcBef>
                <a:spcPts val="1600"/>
              </a:spcBef>
              <a:spcAft>
                <a:spcPts val="1600"/>
              </a:spcAft>
              <a:buNone/>
            </a:pPr>
            <a:r>
              <a:t/>
            </a:r>
            <a:endParaRPr b="1" sz="1800"/>
          </a:p>
        </p:txBody>
      </p:sp>
      <p:sp>
        <p:nvSpPr>
          <p:cNvPr id="299" name="Shape 29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Previous Work</a:t>
            </a:r>
            <a:endParaRPr/>
          </a:p>
        </p:txBody>
      </p:sp>
      <p:sp>
        <p:nvSpPr>
          <p:cNvPr id="305" name="Shape 305"/>
          <p:cNvSpPr txBox="1"/>
          <p:nvPr>
            <p:ph idx="1" type="body"/>
          </p:nvPr>
        </p:nvSpPr>
        <p:spPr>
          <a:xfrm>
            <a:off x="784750" y="1805900"/>
            <a:ext cx="29784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One of the features that previous papers used in identifying sosies was the morphological type classification.</a:t>
            </a:r>
            <a:endParaRPr sz="1800"/>
          </a:p>
        </p:txBody>
      </p:sp>
      <p:sp>
        <p:nvSpPr>
          <p:cNvPr id="306" name="Shape 30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07" name="Shape 307"/>
          <p:cNvPicPr preferRelativeResize="0"/>
          <p:nvPr/>
        </p:nvPicPr>
        <p:blipFill>
          <a:blip r:embed="rId3">
            <a:alphaModFix/>
          </a:blip>
          <a:stretch>
            <a:fillRect/>
          </a:stretch>
        </p:blipFill>
        <p:spPr>
          <a:xfrm>
            <a:off x="4146225" y="1257525"/>
            <a:ext cx="4188075" cy="3194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Cosmological Constant</a:t>
            </a:r>
            <a:endParaRPr/>
          </a:p>
        </p:txBody>
      </p:sp>
      <p:sp>
        <p:nvSpPr>
          <p:cNvPr id="313" name="Shape 3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14" name="Shape 314"/>
          <p:cNvPicPr preferRelativeResize="0"/>
          <p:nvPr/>
        </p:nvPicPr>
        <p:blipFill>
          <a:blip r:embed="rId3">
            <a:alphaModFix/>
          </a:blip>
          <a:stretch>
            <a:fillRect/>
          </a:stretch>
        </p:blipFill>
        <p:spPr>
          <a:xfrm>
            <a:off x="1502525" y="1443425"/>
            <a:ext cx="4099626" cy="3444149"/>
          </a:xfrm>
          <a:prstGeom prst="rect">
            <a:avLst/>
          </a:prstGeom>
          <a:noFill/>
          <a:ln>
            <a:noFill/>
          </a:ln>
        </p:spPr>
      </p:pic>
      <p:sp>
        <p:nvSpPr>
          <p:cNvPr id="315" name="Shape 315"/>
          <p:cNvSpPr txBox="1"/>
          <p:nvPr/>
        </p:nvSpPr>
        <p:spPr>
          <a:xfrm>
            <a:off x="5602150" y="2003225"/>
            <a:ext cx="3200400" cy="1709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Font typeface="Maven Pro"/>
              <a:buChar char="-"/>
            </a:pPr>
            <a:r>
              <a:rPr lang="en" sz="1800">
                <a:solidFill>
                  <a:srgbClr val="434343"/>
                </a:solidFill>
                <a:latin typeface="Maven Pro"/>
                <a:ea typeface="Maven Pro"/>
                <a:cs typeface="Maven Pro"/>
                <a:sym typeface="Maven Pro"/>
              </a:rPr>
              <a:t>This shows an a</a:t>
            </a:r>
            <a:r>
              <a:rPr lang="en" sz="1800">
                <a:solidFill>
                  <a:srgbClr val="434343"/>
                </a:solidFill>
                <a:latin typeface="Maven Pro"/>
                <a:ea typeface="Maven Pro"/>
                <a:cs typeface="Maven Pro"/>
                <a:sym typeface="Maven Pro"/>
              </a:rPr>
              <a:t>ccelerating Universe at low to moderate redshifts but a decelerating Universe at higher redshifts. </a:t>
            </a:r>
            <a:endParaRPr sz="1800">
              <a:solidFill>
                <a:srgbClr val="434343"/>
              </a:solidFill>
              <a:latin typeface="Maven Pro"/>
              <a:ea typeface="Maven Pro"/>
              <a:cs typeface="Maven Pro"/>
              <a:sym typeface="Maven Pro"/>
            </a:endParaRPr>
          </a:p>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1215275" y="510050"/>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Flux and Luminosity</a:t>
            </a:r>
            <a:endParaRPr/>
          </a:p>
        </p:txBody>
      </p:sp>
      <p:sp>
        <p:nvSpPr>
          <p:cNvPr id="321" name="Shape 321"/>
          <p:cNvSpPr txBox="1"/>
          <p:nvPr>
            <p:ph idx="1" type="body"/>
          </p:nvPr>
        </p:nvSpPr>
        <p:spPr>
          <a:xfrm>
            <a:off x="931975" y="1343800"/>
            <a:ext cx="7650900" cy="25416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b="1" lang="en" sz="1600">
                <a:latin typeface="Maven Pro"/>
                <a:ea typeface="Maven Pro"/>
                <a:cs typeface="Maven Pro"/>
                <a:sym typeface="Maven Pro"/>
              </a:rPr>
              <a:t>Luminosity</a:t>
            </a:r>
            <a:r>
              <a:rPr lang="en" sz="1600">
                <a:latin typeface="Maven Pro"/>
                <a:ea typeface="Maven Pro"/>
                <a:cs typeface="Maven Pro"/>
                <a:sym typeface="Maven Pro"/>
              </a:rPr>
              <a:t> - A star produces light </a:t>
            </a:r>
            <a:endParaRPr sz="1600">
              <a:latin typeface="Maven Pro"/>
              <a:ea typeface="Maven Pro"/>
              <a:cs typeface="Maven Pro"/>
              <a:sym typeface="Maven Pro"/>
            </a:endParaRPr>
          </a:p>
          <a:p>
            <a:pPr indent="-330200" lvl="1" marL="914400" rtl="0">
              <a:spcBef>
                <a:spcPts val="0"/>
              </a:spcBef>
              <a:spcAft>
                <a:spcPts val="0"/>
              </a:spcAft>
              <a:buSzPts val="1600"/>
              <a:buChar char="-"/>
            </a:pPr>
            <a:r>
              <a:rPr lang="en" sz="1600">
                <a:latin typeface="Maven Pro"/>
                <a:ea typeface="Maven Pro"/>
                <a:cs typeface="Maven Pro"/>
                <a:sym typeface="Maven Pro"/>
              </a:rPr>
              <a:t>the total amount of energy that a star puts out as light each second is called its luminosity</a:t>
            </a:r>
            <a:endParaRPr sz="1600">
              <a:latin typeface="Maven Pro"/>
              <a:ea typeface="Maven Pro"/>
              <a:cs typeface="Maven Pro"/>
              <a:sym typeface="Maven Pro"/>
            </a:endParaRPr>
          </a:p>
          <a:p>
            <a:pPr indent="-330200" lvl="0" marL="457200">
              <a:spcBef>
                <a:spcPts val="0"/>
              </a:spcBef>
              <a:spcAft>
                <a:spcPts val="0"/>
              </a:spcAft>
              <a:buSzPts val="1600"/>
              <a:buChar char="-"/>
            </a:pPr>
            <a:r>
              <a:rPr lang="en" sz="1600">
                <a:latin typeface="Maven Pro"/>
                <a:ea typeface="Maven Pro"/>
                <a:cs typeface="Maven Pro"/>
                <a:sym typeface="Maven Pro"/>
              </a:rPr>
              <a:t>With a detector, we can measure the light produced by the star - the total amount of energy intercepted by the detector (divided by the area of the detector) is called </a:t>
            </a:r>
            <a:r>
              <a:rPr b="1" lang="en" sz="1600" u="sng">
                <a:latin typeface="Maven Pro"/>
                <a:ea typeface="Maven Pro"/>
                <a:cs typeface="Maven Pro"/>
                <a:sym typeface="Maven Pro"/>
              </a:rPr>
              <a:t>the flux</a:t>
            </a:r>
            <a:r>
              <a:rPr lang="en" sz="1600" u="sng">
                <a:latin typeface="Maven Pro"/>
                <a:ea typeface="Maven Pro"/>
                <a:cs typeface="Maven Pro"/>
                <a:sym typeface="Maven Pro"/>
              </a:rPr>
              <a:t>.</a:t>
            </a:r>
            <a:r>
              <a:rPr lang="en" sz="1600">
                <a:latin typeface="Maven Pro"/>
                <a:ea typeface="Maven Pro"/>
                <a:cs typeface="Maven Pro"/>
                <a:sym typeface="Maven Pro"/>
              </a:rPr>
              <a:t> </a:t>
            </a:r>
            <a:endParaRPr sz="1600">
              <a:latin typeface="Maven Pro"/>
              <a:ea typeface="Maven Pro"/>
              <a:cs typeface="Maven Pro"/>
              <a:sym typeface="Maven Pro"/>
            </a:endParaRPr>
          </a:p>
        </p:txBody>
      </p:sp>
      <p:pic>
        <p:nvPicPr>
          <p:cNvPr id="322" name="Shape 322"/>
          <p:cNvPicPr preferRelativeResize="0"/>
          <p:nvPr/>
        </p:nvPicPr>
        <p:blipFill>
          <a:blip r:embed="rId3">
            <a:alphaModFix/>
          </a:blip>
          <a:stretch>
            <a:fillRect/>
          </a:stretch>
        </p:blipFill>
        <p:spPr>
          <a:xfrm>
            <a:off x="3299775" y="3085225"/>
            <a:ext cx="3012500" cy="1890175"/>
          </a:xfrm>
          <a:prstGeom prst="rect">
            <a:avLst/>
          </a:prstGeom>
          <a:noFill/>
          <a:ln>
            <a:noFill/>
          </a:ln>
        </p:spPr>
      </p:pic>
      <p:sp>
        <p:nvSpPr>
          <p:cNvPr id="323" name="Shape 3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303800" y="598575"/>
            <a:ext cx="76560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Wavelength</a:t>
            </a:r>
            <a:endParaRPr/>
          </a:p>
        </p:txBody>
      </p:sp>
      <p:sp>
        <p:nvSpPr>
          <p:cNvPr id="329" name="Shape 329"/>
          <p:cNvSpPr txBox="1"/>
          <p:nvPr>
            <p:ph idx="1" type="body"/>
          </p:nvPr>
        </p:nvSpPr>
        <p:spPr>
          <a:xfrm>
            <a:off x="1303800" y="1478225"/>
            <a:ext cx="7356900" cy="35913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Maven Pro"/>
              <a:buChar char="-"/>
            </a:pPr>
            <a:r>
              <a:rPr lang="en" sz="1600">
                <a:latin typeface="Maven Pro"/>
                <a:ea typeface="Maven Pro"/>
                <a:cs typeface="Maven Pro"/>
                <a:sym typeface="Maven Pro"/>
              </a:rPr>
              <a:t>The “spectrum” of a particular object is how much light it </a:t>
            </a:r>
            <a:r>
              <a:rPr lang="en" sz="1600">
                <a:latin typeface="Maven Pro"/>
                <a:ea typeface="Maven Pro"/>
                <a:cs typeface="Maven Pro"/>
                <a:sym typeface="Maven Pro"/>
              </a:rPr>
              <a:t>produces</a:t>
            </a:r>
            <a:r>
              <a:rPr lang="en" sz="1600">
                <a:latin typeface="Maven Pro"/>
                <a:ea typeface="Maven Pro"/>
                <a:cs typeface="Maven Pro"/>
                <a:sym typeface="Maven Pro"/>
              </a:rPr>
              <a:t> at each wavelength</a:t>
            </a:r>
            <a:endParaRPr sz="1600">
              <a:latin typeface="Maven Pro"/>
              <a:ea typeface="Maven Pro"/>
              <a:cs typeface="Maven Pro"/>
              <a:sym typeface="Maven Pro"/>
            </a:endParaRPr>
          </a:p>
        </p:txBody>
      </p:sp>
      <p:pic>
        <p:nvPicPr>
          <p:cNvPr id="330" name="Shape 330"/>
          <p:cNvPicPr preferRelativeResize="0"/>
          <p:nvPr/>
        </p:nvPicPr>
        <p:blipFill>
          <a:blip r:embed="rId3">
            <a:alphaModFix/>
          </a:blip>
          <a:stretch>
            <a:fillRect/>
          </a:stretch>
        </p:blipFill>
        <p:spPr>
          <a:xfrm>
            <a:off x="2741950" y="2526750"/>
            <a:ext cx="3715800" cy="2210225"/>
          </a:xfrm>
          <a:prstGeom prst="rect">
            <a:avLst/>
          </a:prstGeom>
          <a:noFill/>
          <a:ln>
            <a:noFill/>
          </a:ln>
        </p:spPr>
      </p:pic>
      <p:sp>
        <p:nvSpPr>
          <p:cNvPr id="331" name="Shape 3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1147400" y="68642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Redshift</a:t>
            </a:r>
            <a:endParaRPr/>
          </a:p>
        </p:txBody>
      </p:sp>
      <p:sp>
        <p:nvSpPr>
          <p:cNvPr id="337" name="Shape 337"/>
          <p:cNvSpPr txBox="1"/>
          <p:nvPr/>
        </p:nvSpPr>
        <p:spPr>
          <a:xfrm>
            <a:off x="5560400" y="364000"/>
            <a:ext cx="1366800" cy="70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300">
              <a:latin typeface="Nunito"/>
              <a:ea typeface="Nunito"/>
              <a:cs typeface="Nunito"/>
              <a:sym typeface="Nunito"/>
            </a:endParaRPr>
          </a:p>
        </p:txBody>
      </p:sp>
      <p:sp>
        <p:nvSpPr>
          <p:cNvPr id="338" name="Shape 338"/>
          <p:cNvSpPr txBox="1"/>
          <p:nvPr/>
        </p:nvSpPr>
        <p:spPr>
          <a:xfrm>
            <a:off x="7063200" y="364000"/>
            <a:ext cx="1366800" cy="91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latin typeface="Nunito"/>
              <a:ea typeface="Nunito"/>
              <a:cs typeface="Nunito"/>
              <a:sym typeface="Nunito"/>
            </a:endParaRPr>
          </a:p>
        </p:txBody>
      </p:sp>
      <p:sp>
        <p:nvSpPr>
          <p:cNvPr id="339" name="Shape 339"/>
          <p:cNvSpPr txBox="1"/>
          <p:nvPr>
            <p:ph idx="1" type="body"/>
          </p:nvPr>
        </p:nvSpPr>
        <p:spPr>
          <a:xfrm>
            <a:off x="1260800" y="1332125"/>
            <a:ext cx="6803700" cy="235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latin typeface="Maven Pro"/>
                <a:ea typeface="Maven Pro"/>
                <a:cs typeface="Maven Pro"/>
                <a:sym typeface="Maven Pro"/>
              </a:rPr>
              <a:t>We know the universe is </a:t>
            </a:r>
            <a:r>
              <a:rPr b="1" lang="en" sz="1800">
                <a:solidFill>
                  <a:srgbClr val="FF0000"/>
                </a:solidFill>
                <a:latin typeface="Maven Pro"/>
                <a:ea typeface="Maven Pro"/>
                <a:cs typeface="Maven Pro"/>
                <a:sym typeface="Maven Pro"/>
              </a:rPr>
              <a:t>expanding.</a:t>
            </a:r>
            <a:endParaRPr b="1" sz="1800">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latin typeface="Maven Pro"/>
                <a:ea typeface="Maven Pro"/>
                <a:cs typeface="Maven Pro"/>
                <a:sym typeface="Maven Pro"/>
              </a:rPr>
              <a:t>An expansion implies a stretching of space time.</a:t>
            </a:r>
            <a:endParaRPr sz="1800">
              <a:latin typeface="Maven Pro"/>
              <a:ea typeface="Maven Pro"/>
              <a:cs typeface="Maven Pro"/>
              <a:sym typeface="Maven Pro"/>
            </a:endParaRPr>
          </a:p>
          <a:p>
            <a:pPr indent="-342900" lvl="0" marL="457200" rtl="0">
              <a:spcBef>
                <a:spcPts val="0"/>
              </a:spcBef>
              <a:spcAft>
                <a:spcPts val="0"/>
              </a:spcAft>
              <a:buSzPts val="1800"/>
              <a:buChar char="-"/>
            </a:pPr>
            <a:r>
              <a:rPr lang="en" sz="1800">
                <a:latin typeface="Maven Pro"/>
                <a:ea typeface="Maven Pro"/>
                <a:cs typeface="Maven Pro"/>
                <a:sym typeface="Maven Pro"/>
              </a:rPr>
              <a:t>The more space-time there is between you and an object, the faster it will </a:t>
            </a:r>
            <a:r>
              <a:rPr b="1" lang="en" sz="1800" u="sng">
                <a:latin typeface="Maven Pro"/>
                <a:ea typeface="Maven Pro"/>
                <a:cs typeface="Maven Pro"/>
                <a:sym typeface="Maven Pro"/>
              </a:rPr>
              <a:t>appear </a:t>
            </a:r>
            <a:r>
              <a:rPr lang="en" sz="1800">
                <a:latin typeface="Maven Pro"/>
                <a:ea typeface="Maven Pro"/>
                <a:cs typeface="Maven Pro"/>
                <a:sym typeface="Maven Pro"/>
              </a:rPr>
              <a:t>to be moving away.</a:t>
            </a:r>
            <a:endParaRPr sz="1800">
              <a:latin typeface="Maven Pro"/>
              <a:ea typeface="Maven Pro"/>
              <a:cs typeface="Maven Pro"/>
              <a:sym typeface="Maven Pro"/>
            </a:endParaRPr>
          </a:p>
          <a:p>
            <a:pPr indent="-342900" lvl="0" marL="457200" rtl="0">
              <a:spcBef>
                <a:spcPts val="0"/>
              </a:spcBef>
              <a:spcAft>
                <a:spcPts val="0"/>
              </a:spcAft>
              <a:buSzPts val="1800"/>
              <a:buFont typeface="Maven Pro"/>
              <a:buChar char="-"/>
            </a:pPr>
            <a:r>
              <a:rPr lang="en" sz="1800">
                <a:latin typeface="Maven Pro"/>
                <a:ea typeface="Maven Pro"/>
                <a:cs typeface="Maven Pro"/>
                <a:sym typeface="Maven Pro"/>
              </a:rPr>
              <a:t>If an object is moving away from Earth, the light waves are stretched out and the whole spectra experiences a shift to the red end of the spectrum.</a:t>
            </a:r>
            <a:endParaRPr sz="1800">
              <a:latin typeface="Maven Pro"/>
              <a:ea typeface="Maven Pro"/>
              <a:cs typeface="Maven Pro"/>
              <a:sym typeface="Maven Pro"/>
            </a:endParaRPr>
          </a:p>
          <a:p>
            <a:pPr indent="0" lvl="0" marL="0" rtl="0">
              <a:spcBef>
                <a:spcPts val="1600"/>
              </a:spcBef>
              <a:spcAft>
                <a:spcPts val="0"/>
              </a:spcAft>
              <a:buNone/>
            </a:pPr>
            <a:r>
              <a:t/>
            </a:r>
            <a:endParaRPr sz="1800">
              <a:latin typeface="Maven Pro"/>
              <a:ea typeface="Maven Pro"/>
              <a:cs typeface="Maven Pro"/>
              <a:sym typeface="Maven Pro"/>
            </a:endParaRPr>
          </a:p>
          <a:p>
            <a:pPr indent="0" lvl="0" marL="0" rtl="0">
              <a:spcBef>
                <a:spcPts val="1600"/>
              </a:spcBef>
              <a:spcAft>
                <a:spcPts val="0"/>
              </a:spcAft>
              <a:buNone/>
            </a:pPr>
            <a:r>
              <a:t/>
            </a:r>
            <a:endParaRPr sz="1800"/>
          </a:p>
          <a:p>
            <a:pPr indent="0" lvl="0" marL="0" rtl="0">
              <a:spcBef>
                <a:spcPts val="1600"/>
              </a:spcBef>
              <a:spcAft>
                <a:spcPts val="1600"/>
              </a:spcAft>
              <a:buNone/>
            </a:pPr>
            <a:r>
              <a:t/>
            </a:r>
            <a:endParaRPr sz="1800"/>
          </a:p>
        </p:txBody>
      </p:sp>
      <p:sp>
        <p:nvSpPr>
          <p:cNvPr id="340" name="Shape 3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41" name="Shape 341"/>
          <p:cNvPicPr preferRelativeResize="0"/>
          <p:nvPr/>
        </p:nvPicPr>
        <p:blipFill>
          <a:blip r:embed="rId3">
            <a:alphaModFix/>
          </a:blip>
          <a:stretch>
            <a:fillRect/>
          </a:stretch>
        </p:blipFill>
        <p:spPr>
          <a:xfrm>
            <a:off x="1673525" y="3644825"/>
            <a:ext cx="6249725" cy="533200"/>
          </a:xfrm>
          <a:prstGeom prst="rect">
            <a:avLst/>
          </a:prstGeom>
          <a:noFill/>
          <a:ln>
            <a:noFill/>
          </a:ln>
        </p:spPr>
      </p:pic>
      <p:pic>
        <p:nvPicPr>
          <p:cNvPr id="342" name="Shape 342"/>
          <p:cNvPicPr preferRelativeResize="0"/>
          <p:nvPr/>
        </p:nvPicPr>
        <p:blipFill>
          <a:blip r:embed="rId4">
            <a:alphaModFix/>
          </a:blip>
          <a:stretch>
            <a:fillRect/>
          </a:stretch>
        </p:blipFill>
        <p:spPr>
          <a:xfrm>
            <a:off x="1720800" y="4224450"/>
            <a:ext cx="6249726" cy="538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